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7" r:id="rId4"/>
  </p:sldMasterIdLst>
  <p:notesMasterIdLst>
    <p:notesMasterId r:id="rId9"/>
  </p:notesMasterIdLst>
  <p:handoutMasterIdLst>
    <p:handoutMasterId r:id="rId10"/>
  </p:handoutMasterIdLst>
  <p:sldIdLst>
    <p:sldId id="2147374555" r:id="rId5"/>
    <p:sldId id="2147374511" r:id="rId6"/>
    <p:sldId id="945621703" r:id="rId7"/>
    <p:sldId id="94562170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8D6863-4C94-7375-0F29-872452E7EBB3}" name="Zandra Gomes" initials="ZG" userId="S::zandra.gomes@teneo.com::518545d5-204a-483b-b22e-85141d835ea6" providerId="AD"/>
  <p188:author id="{B4A369D1-95C8-163D-EB19-24CD188E4CD9}" name="Austin Allaire" initials="AA" userId="S::Austin.Allaire@teneo.com::c8645361-9b7f-40b3-835d-b755b566c8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A2BF5-2FA7-412B-ADA2-5EA2E007E5A6}" v="12" dt="2025-05-29T10:03:54.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94660"/>
  </p:normalViewPr>
  <p:slideViewPr>
    <p:cSldViewPr snapToGrid="0" showGuides="1">
      <p:cViewPr>
        <p:scale>
          <a:sx n="110" d="100"/>
          <a:sy n="110" d="100"/>
        </p:scale>
        <p:origin x="1002" y="-114"/>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Lamb" userId="022d3b0d-a0f3-4538-829a-c8fb6f6ab86d" providerId="ADAL" clId="{2ECA2BF5-2FA7-412B-ADA2-5EA2E007E5A6}"/>
    <pc:docChg chg="undo custSel addSld delSld modSld sldOrd">
      <pc:chgData name="Stephanie Lamb" userId="022d3b0d-a0f3-4538-829a-c8fb6f6ab86d" providerId="ADAL" clId="{2ECA2BF5-2FA7-412B-ADA2-5EA2E007E5A6}" dt="2025-05-29T10:04:36.707" v="1120" actId="1036"/>
      <pc:docMkLst>
        <pc:docMk/>
      </pc:docMkLst>
      <pc:sldChg chg="addSp delSp modSp add del mod">
        <pc:chgData name="Stephanie Lamb" userId="022d3b0d-a0f3-4538-829a-c8fb6f6ab86d" providerId="ADAL" clId="{2ECA2BF5-2FA7-412B-ADA2-5EA2E007E5A6}" dt="2025-05-29T10:04:36.707" v="1120" actId="1036"/>
        <pc:sldMkLst>
          <pc:docMk/>
          <pc:sldMk cId="3226264322" sldId="945621701"/>
        </pc:sldMkLst>
        <pc:spChg chg="add del mod">
          <ac:chgData name="Stephanie Lamb" userId="022d3b0d-a0f3-4538-829a-c8fb6f6ab86d" providerId="ADAL" clId="{2ECA2BF5-2FA7-412B-ADA2-5EA2E007E5A6}" dt="2025-05-29T10:03:54.291" v="1098" actId="478"/>
          <ac:spMkLst>
            <pc:docMk/>
            <pc:sldMk cId="3226264322" sldId="945621701"/>
            <ac:spMk id="8" creationId="{FA000467-4CAA-C44A-E110-CF47785BD0C8}"/>
          </ac:spMkLst>
        </pc:spChg>
        <pc:spChg chg="add del mod">
          <ac:chgData name="Stephanie Lamb" userId="022d3b0d-a0f3-4538-829a-c8fb6f6ab86d" providerId="ADAL" clId="{2ECA2BF5-2FA7-412B-ADA2-5EA2E007E5A6}" dt="2025-05-29T10:03:54.291" v="1098" actId="478"/>
          <ac:spMkLst>
            <pc:docMk/>
            <pc:sldMk cId="3226264322" sldId="945621701"/>
            <ac:spMk id="9" creationId="{DBB5AB1E-E21D-50F5-5331-922ECDE79986}"/>
          </ac:spMkLst>
        </pc:spChg>
        <pc:spChg chg="add del mod">
          <ac:chgData name="Stephanie Lamb" userId="022d3b0d-a0f3-4538-829a-c8fb6f6ab86d" providerId="ADAL" clId="{2ECA2BF5-2FA7-412B-ADA2-5EA2E007E5A6}" dt="2025-05-29T10:03:54.291" v="1098" actId="478"/>
          <ac:spMkLst>
            <pc:docMk/>
            <pc:sldMk cId="3226264322" sldId="945621701"/>
            <ac:spMk id="18" creationId="{0778AE24-2D60-BC86-472F-A31E5EC615B8}"/>
          </ac:spMkLst>
        </pc:spChg>
        <pc:spChg chg="mod">
          <ac:chgData name="Stephanie Lamb" userId="022d3b0d-a0f3-4538-829a-c8fb6f6ab86d" providerId="ADAL" clId="{2ECA2BF5-2FA7-412B-ADA2-5EA2E007E5A6}" dt="2025-05-29T09:28:59.649" v="461" actId="1076"/>
          <ac:spMkLst>
            <pc:docMk/>
            <pc:sldMk cId="3226264322" sldId="945621701"/>
            <ac:spMk id="23" creationId="{A9718211-996B-DD40-8D88-E4E358AD2F09}"/>
          </ac:spMkLst>
        </pc:spChg>
        <pc:spChg chg="add del mod">
          <ac:chgData name="Stephanie Lamb" userId="022d3b0d-a0f3-4538-829a-c8fb6f6ab86d" providerId="ADAL" clId="{2ECA2BF5-2FA7-412B-ADA2-5EA2E007E5A6}" dt="2025-05-29T10:03:54.291" v="1098" actId="478"/>
          <ac:spMkLst>
            <pc:docMk/>
            <pc:sldMk cId="3226264322" sldId="945621701"/>
            <ac:spMk id="24" creationId="{B9331DEC-CC08-AFC5-1224-557DBB2CFD67}"/>
          </ac:spMkLst>
        </pc:spChg>
        <pc:spChg chg="add del mod">
          <ac:chgData name="Stephanie Lamb" userId="022d3b0d-a0f3-4538-829a-c8fb6f6ab86d" providerId="ADAL" clId="{2ECA2BF5-2FA7-412B-ADA2-5EA2E007E5A6}" dt="2025-05-29T10:03:54.291" v="1098" actId="478"/>
          <ac:spMkLst>
            <pc:docMk/>
            <pc:sldMk cId="3226264322" sldId="945621701"/>
            <ac:spMk id="25" creationId="{5E967444-A553-337E-B0AB-E98D179E6010}"/>
          </ac:spMkLst>
        </pc:spChg>
        <pc:spChg chg="add del mod">
          <ac:chgData name="Stephanie Lamb" userId="022d3b0d-a0f3-4538-829a-c8fb6f6ab86d" providerId="ADAL" clId="{2ECA2BF5-2FA7-412B-ADA2-5EA2E007E5A6}" dt="2025-05-29T10:03:54.291" v="1098" actId="478"/>
          <ac:spMkLst>
            <pc:docMk/>
            <pc:sldMk cId="3226264322" sldId="945621701"/>
            <ac:spMk id="26" creationId="{46BBCB50-5C1E-E951-6EC3-8E4018215E44}"/>
          </ac:spMkLst>
        </pc:spChg>
        <pc:spChg chg="mod">
          <ac:chgData name="Stephanie Lamb" userId="022d3b0d-a0f3-4538-829a-c8fb6f6ab86d" providerId="ADAL" clId="{2ECA2BF5-2FA7-412B-ADA2-5EA2E007E5A6}" dt="2025-05-29T09:28:59.649" v="461" actId="1076"/>
          <ac:spMkLst>
            <pc:docMk/>
            <pc:sldMk cId="3226264322" sldId="945621701"/>
            <ac:spMk id="29" creationId="{EA5D3BDC-3220-9FC3-D240-E441545D4549}"/>
          </ac:spMkLst>
        </pc:spChg>
        <pc:grpChg chg="mod">
          <ac:chgData name="Stephanie Lamb" userId="022d3b0d-a0f3-4538-829a-c8fb6f6ab86d" providerId="ADAL" clId="{2ECA2BF5-2FA7-412B-ADA2-5EA2E007E5A6}" dt="2025-05-29T10:04:36.707" v="1120" actId="1036"/>
          <ac:grpSpMkLst>
            <pc:docMk/>
            <pc:sldMk cId="3226264322" sldId="945621701"/>
            <ac:grpSpMk id="7" creationId="{8A5A5F84-9709-5B94-2408-484E412FCB69}"/>
          </ac:grpSpMkLst>
        </pc:grpChg>
        <pc:grpChg chg="mod">
          <ac:chgData name="Stephanie Lamb" userId="022d3b0d-a0f3-4538-829a-c8fb6f6ab86d" providerId="ADAL" clId="{2ECA2BF5-2FA7-412B-ADA2-5EA2E007E5A6}" dt="2025-05-29T10:03:40.657" v="1084" actId="1036"/>
          <ac:grpSpMkLst>
            <pc:docMk/>
            <pc:sldMk cId="3226264322" sldId="945621701"/>
            <ac:grpSpMk id="12" creationId="{39C37E12-10FB-E318-DE0E-00DEAAF76829}"/>
          </ac:grpSpMkLst>
        </pc:grpChg>
        <pc:grpChg chg="mod">
          <ac:chgData name="Stephanie Lamb" userId="022d3b0d-a0f3-4538-829a-c8fb6f6ab86d" providerId="ADAL" clId="{2ECA2BF5-2FA7-412B-ADA2-5EA2E007E5A6}" dt="2025-05-29T10:04:13.944" v="1108" actId="1035"/>
          <ac:grpSpMkLst>
            <pc:docMk/>
            <pc:sldMk cId="3226264322" sldId="945621701"/>
            <ac:grpSpMk id="15" creationId="{83EBCA88-77AB-0059-9AFA-406AB9559173}"/>
          </ac:grpSpMkLst>
        </pc:grpChg>
        <pc:grpChg chg="del">
          <ac:chgData name="Stephanie Lamb" userId="022d3b0d-a0f3-4538-829a-c8fb6f6ab86d" providerId="ADAL" clId="{2ECA2BF5-2FA7-412B-ADA2-5EA2E007E5A6}" dt="2025-05-29T10:03:54.291" v="1098" actId="478"/>
          <ac:grpSpMkLst>
            <pc:docMk/>
            <pc:sldMk cId="3226264322" sldId="945621701"/>
            <ac:grpSpMk id="21" creationId="{3C1EC080-3A61-1114-1F9B-A6B2A6D6C578}"/>
          </ac:grpSpMkLst>
        </pc:grpChg>
        <pc:grpChg chg="del">
          <ac:chgData name="Stephanie Lamb" userId="022d3b0d-a0f3-4538-829a-c8fb6f6ab86d" providerId="ADAL" clId="{2ECA2BF5-2FA7-412B-ADA2-5EA2E007E5A6}" dt="2025-05-29T10:03:54.291" v="1098" actId="478"/>
          <ac:grpSpMkLst>
            <pc:docMk/>
            <pc:sldMk cId="3226264322" sldId="945621701"/>
            <ac:grpSpMk id="27" creationId="{377FBB3D-54F5-1638-FE28-D69ADB9AF1F7}"/>
          </ac:grpSpMkLst>
        </pc:grpChg>
        <pc:graphicFrameChg chg="mod modGraphic">
          <ac:chgData name="Stephanie Lamb" userId="022d3b0d-a0f3-4538-829a-c8fb6f6ab86d" providerId="ADAL" clId="{2ECA2BF5-2FA7-412B-ADA2-5EA2E007E5A6}" dt="2025-05-29T10:04:30.592" v="1111" actId="14100"/>
          <ac:graphicFrameMkLst>
            <pc:docMk/>
            <pc:sldMk cId="3226264322" sldId="945621701"/>
            <ac:graphicFrameMk id="6" creationId="{2FC8182A-B988-CF80-5792-9AACA0AB5F19}"/>
          </ac:graphicFrameMkLst>
        </pc:graphicFrameChg>
        <pc:picChg chg="add del mod">
          <ac:chgData name="Stephanie Lamb" userId="022d3b0d-a0f3-4538-829a-c8fb6f6ab86d" providerId="ADAL" clId="{2ECA2BF5-2FA7-412B-ADA2-5EA2E007E5A6}" dt="2025-05-29T10:03:54.291" v="1098" actId="478"/>
          <ac:picMkLst>
            <pc:docMk/>
            <pc:sldMk cId="3226264322" sldId="945621701"/>
            <ac:picMk id="20" creationId="{35C6566A-D567-6079-486A-A67F9ECB4D75}"/>
          </ac:picMkLst>
        </pc:picChg>
        <pc:picChg chg="mod">
          <ac:chgData name="Stephanie Lamb" userId="022d3b0d-a0f3-4538-829a-c8fb6f6ab86d" providerId="ADAL" clId="{2ECA2BF5-2FA7-412B-ADA2-5EA2E007E5A6}" dt="2025-05-29T09:28:59.649" v="461" actId="1076"/>
          <ac:picMkLst>
            <pc:docMk/>
            <pc:sldMk cId="3226264322" sldId="945621701"/>
            <ac:picMk id="22" creationId="{38C32195-775A-B1D1-9AE9-1ACC661F432D}"/>
          </ac:picMkLst>
        </pc:picChg>
      </pc:sldChg>
      <pc:sldChg chg="addSp delSp modSp mod">
        <pc:chgData name="Stephanie Lamb" userId="022d3b0d-a0f3-4538-829a-c8fb6f6ab86d" providerId="ADAL" clId="{2ECA2BF5-2FA7-412B-ADA2-5EA2E007E5A6}" dt="2025-05-29T07:45:04.473" v="151" actId="20577"/>
        <pc:sldMkLst>
          <pc:docMk/>
          <pc:sldMk cId="134428441" sldId="945621703"/>
        </pc:sldMkLst>
        <pc:spChg chg="mod">
          <ac:chgData name="Stephanie Lamb" userId="022d3b0d-a0f3-4538-829a-c8fb6f6ab86d" providerId="ADAL" clId="{2ECA2BF5-2FA7-412B-ADA2-5EA2E007E5A6}" dt="2025-05-22T12:38:26.572" v="78"/>
          <ac:spMkLst>
            <pc:docMk/>
            <pc:sldMk cId="134428441" sldId="945621703"/>
            <ac:spMk id="5" creationId="{F22AD6FD-1CEB-3443-1471-370C1A68E7BF}"/>
          </ac:spMkLst>
        </pc:spChg>
        <pc:graphicFrameChg chg="modGraphic">
          <ac:chgData name="Stephanie Lamb" userId="022d3b0d-a0f3-4538-829a-c8fb6f6ab86d" providerId="ADAL" clId="{2ECA2BF5-2FA7-412B-ADA2-5EA2E007E5A6}" dt="2025-05-29T07:45:04.473" v="151" actId="20577"/>
          <ac:graphicFrameMkLst>
            <pc:docMk/>
            <pc:sldMk cId="134428441" sldId="945621703"/>
            <ac:graphicFrameMk id="8" creationId="{382A0577-161C-3A59-32F7-60CF943F1CFE}"/>
          </ac:graphicFrameMkLst>
        </pc:graphicFrameChg>
      </pc:sldChg>
      <pc:sldChg chg="modSp add mod ord">
        <pc:chgData name="Stephanie Lamb" userId="022d3b0d-a0f3-4538-829a-c8fb6f6ab86d" providerId="ADAL" clId="{2ECA2BF5-2FA7-412B-ADA2-5EA2E007E5A6}" dt="2025-05-22T12:38:22.624" v="77"/>
        <pc:sldMkLst>
          <pc:docMk/>
          <pc:sldMk cId="1709051516" sldId="2147374511"/>
        </pc:sldMkLst>
        <pc:spChg chg="mod">
          <ac:chgData name="Stephanie Lamb" userId="022d3b0d-a0f3-4538-829a-c8fb6f6ab86d" providerId="ADAL" clId="{2ECA2BF5-2FA7-412B-ADA2-5EA2E007E5A6}" dt="2025-05-22T12:38:22.624" v="77"/>
          <ac:spMkLst>
            <pc:docMk/>
            <pc:sldMk cId="1709051516" sldId="2147374511"/>
            <ac:spMk id="3" creationId="{026EB698-43F2-4363-9339-6834DFD0DDDE}"/>
          </ac:spMkLst>
        </pc:spChg>
        <pc:graphicFrameChg chg="modGraphic">
          <ac:chgData name="Stephanie Lamb" userId="022d3b0d-a0f3-4538-829a-c8fb6f6ab86d" providerId="ADAL" clId="{2ECA2BF5-2FA7-412B-ADA2-5EA2E007E5A6}" dt="2025-05-22T12:38:08.959" v="76" actId="113"/>
          <ac:graphicFrameMkLst>
            <pc:docMk/>
            <pc:sldMk cId="1709051516" sldId="2147374511"/>
            <ac:graphicFrameMk id="7" creationId="{6AED3478-342E-3E57-1ADC-762A01C2FA48}"/>
          </ac:graphicFrameMkLst>
        </pc:graphicFrameChg>
      </pc:sldChg>
      <pc:sldChg chg="modSp add mod">
        <pc:chgData name="Stephanie Lamb" userId="022d3b0d-a0f3-4538-829a-c8fb6f6ab86d" providerId="ADAL" clId="{2ECA2BF5-2FA7-412B-ADA2-5EA2E007E5A6}" dt="2025-05-07T13:16:18.697" v="69" actId="207"/>
        <pc:sldMkLst>
          <pc:docMk/>
          <pc:sldMk cId="2616417992" sldId="2147374555"/>
        </pc:sldMkLst>
        <pc:spChg chg="mod">
          <ac:chgData name="Stephanie Lamb" userId="022d3b0d-a0f3-4538-829a-c8fb6f6ab86d" providerId="ADAL" clId="{2ECA2BF5-2FA7-412B-ADA2-5EA2E007E5A6}" dt="2025-05-07T13:13:31.213" v="60" actId="20577"/>
          <ac:spMkLst>
            <pc:docMk/>
            <pc:sldMk cId="2616417992" sldId="2147374555"/>
            <ac:spMk id="3" creationId="{026EB698-43F2-4363-9339-6834DFD0DDDE}"/>
          </ac:spMkLst>
        </pc:spChg>
        <pc:graphicFrameChg chg="modGraphic">
          <ac:chgData name="Stephanie Lamb" userId="022d3b0d-a0f3-4538-829a-c8fb6f6ab86d" providerId="ADAL" clId="{2ECA2BF5-2FA7-412B-ADA2-5EA2E007E5A6}" dt="2025-05-07T13:16:18.697" v="69" actId="207"/>
          <ac:graphicFrameMkLst>
            <pc:docMk/>
            <pc:sldMk cId="2616417992" sldId="2147374555"/>
            <ac:graphicFrameMk id="7" creationId="{6AED3478-342E-3E57-1ADC-762A01C2FA4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8F67B-D2A5-4E3F-8891-D45E5BB51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0FFB205-485A-4EFD-BC51-C1B44E1F51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6F67FA-6A4A-4253-8D0F-C65257335544}" type="datetimeFigureOut">
              <a:rPr lang="en-GB" smtClean="0"/>
              <a:t>29/05/2025</a:t>
            </a:fld>
            <a:endParaRPr lang="en-GB"/>
          </a:p>
        </p:txBody>
      </p:sp>
      <p:sp>
        <p:nvSpPr>
          <p:cNvPr id="4" name="Footer Placeholder 3">
            <a:extLst>
              <a:ext uri="{FF2B5EF4-FFF2-40B4-BE49-F238E27FC236}">
                <a16:creationId xmlns:a16="http://schemas.microsoft.com/office/drawing/2014/main" id="{75E95333-BDF7-4E92-93F8-0B3129C636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83FDE34-9B05-4128-9B7D-E1FED4DC0F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94A4-1063-440F-A6A7-82BD9DB0864E}" type="slidenum">
              <a:rPr lang="en-GB" smtClean="0"/>
              <a:t>‹#›</a:t>
            </a:fld>
            <a:endParaRPr lang="en-GB"/>
          </a:p>
        </p:txBody>
      </p:sp>
    </p:spTree>
    <p:extLst>
      <p:ext uri="{BB962C8B-B14F-4D97-AF65-F5344CB8AC3E}">
        <p14:creationId xmlns:p14="http://schemas.microsoft.com/office/powerpoint/2010/main" val="861712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906FB-78A3-514B-9779-98DD1C640554}"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3C659-5648-EC4A-82BD-A145D640E443}" type="slidenum">
              <a:rPr lang="en-US" smtClean="0"/>
              <a:t>‹#›</a:t>
            </a:fld>
            <a:endParaRPr lang="en-US"/>
          </a:p>
        </p:txBody>
      </p:sp>
    </p:spTree>
    <p:extLst>
      <p:ext uri="{BB962C8B-B14F-4D97-AF65-F5344CB8AC3E}">
        <p14:creationId xmlns:p14="http://schemas.microsoft.com/office/powerpoint/2010/main" val="23318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Cover">
    <p:bg>
      <p:bgPr>
        <a:solidFill>
          <a:schemeClr val="accent1"/>
        </a:solidFill>
        <a:effectLst/>
      </p:bgPr>
    </p:bg>
    <p:spTree>
      <p:nvGrpSpPr>
        <p:cNvPr id="1" name=""/>
        <p:cNvGrpSpPr/>
        <p:nvPr/>
      </p:nvGrpSpPr>
      <p:grpSpPr>
        <a:xfrm>
          <a:off x="0" y="0"/>
          <a:ext cx="0" cy="0"/>
          <a:chOff x="0" y="0"/>
          <a:chExt cx="0" cy="0"/>
        </a:xfrm>
      </p:grpSpPr>
      <p:sp>
        <p:nvSpPr>
          <p:cNvPr id="26" name="Picture Placeholder 16">
            <a:extLst>
              <a:ext uri="{FF2B5EF4-FFF2-40B4-BE49-F238E27FC236}">
                <a16:creationId xmlns:a16="http://schemas.microsoft.com/office/drawing/2014/main" id="{28F04DF1-1F81-F444-7656-265569E3A5E9}"/>
              </a:ext>
            </a:extLst>
          </p:cNvPr>
          <p:cNvSpPr>
            <a:spLocks noGrp="1"/>
          </p:cNvSpPr>
          <p:nvPr>
            <p:ph type="pic" sz="quarter" idx="18"/>
          </p:nvPr>
        </p:nvSpPr>
        <p:spPr>
          <a:xfrm>
            <a:off x="6096000" y="-1"/>
            <a:ext cx="6096001" cy="6858001"/>
          </a:xfrm>
          <a:custGeom>
            <a:avLst/>
            <a:gdLst>
              <a:gd name="connsiteX0" fmla="*/ 0 w 11904196"/>
              <a:gd name="connsiteY0" fmla="*/ 0 h 13716001"/>
              <a:gd name="connsiteX1" fmla="*/ 11904196 w 11904196"/>
              <a:gd name="connsiteY1" fmla="*/ 0 h 13716001"/>
              <a:gd name="connsiteX2" fmla="*/ 11904196 w 11904196"/>
              <a:gd name="connsiteY2" fmla="*/ 13716001 h 13716001"/>
              <a:gd name="connsiteX3" fmla="*/ 1482072 w 11904196"/>
              <a:gd name="connsiteY3" fmla="*/ 13716001 h 13716001"/>
              <a:gd name="connsiteX4" fmla="*/ 0 w 11904196"/>
              <a:gd name="connsiteY4" fmla="*/ 12233929 h 137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4196" h="13716001">
                <a:moveTo>
                  <a:pt x="0" y="0"/>
                </a:moveTo>
                <a:lnTo>
                  <a:pt x="11904196" y="0"/>
                </a:lnTo>
                <a:lnTo>
                  <a:pt x="11904196" y="13716001"/>
                </a:lnTo>
                <a:lnTo>
                  <a:pt x="1482072" y="13716001"/>
                </a:lnTo>
                <a:cubicBezTo>
                  <a:pt x="663546" y="13716001"/>
                  <a:pt x="0" y="13052455"/>
                  <a:pt x="0" y="12233929"/>
                </a:cubicBezTo>
                <a:close/>
              </a:path>
            </a:pathLst>
          </a:custGeom>
          <a:solidFill>
            <a:schemeClr val="accent6"/>
          </a:solidFill>
        </p:spPr>
        <p:txBody>
          <a:bodyPr wrap="square">
            <a:noAutofit/>
          </a:bodyPr>
          <a:lstStyle>
            <a:lvl1pPr>
              <a:defRPr sz="1600"/>
            </a:lvl1pPr>
          </a:lstStyle>
          <a:p>
            <a:r>
              <a:rPr lang="en-US"/>
              <a:t>Click icon to add picture</a:t>
            </a:r>
            <a:endParaRPr lang="en-BR"/>
          </a:p>
        </p:txBody>
      </p:sp>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517525" y="2738356"/>
            <a:ext cx="4699667" cy="1255728"/>
          </a:xfrm>
        </p:spPr>
        <p:txBody>
          <a:bodyPr anchor="b" anchorCtr="0">
            <a:spAutoFit/>
          </a:bodyPr>
          <a:lstStyle>
            <a:lvl1pPr algn="l">
              <a:lnSpc>
                <a:spcPct val="85000"/>
              </a:lnSpc>
              <a:defRPr sz="4800" b="1" i="0">
                <a:solidFill>
                  <a:schemeClr val="bg1"/>
                </a:solidFill>
                <a:latin typeface="Cambria" panose="02040503050406030204" pitchFamily="18" charset="0"/>
              </a:defRPr>
            </a:lvl1pPr>
          </a:lstStyle>
          <a:p>
            <a:r>
              <a:rPr lang="en-US"/>
              <a:t>Presentation title</a:t>
            </a:r>
          </a:p>
        </p:txBody>
      </p:sp>
      <p:sp>
        <p:nvSpPr>
          <p:cNvPr id="3" name="Subtitle 2">
            <a:extLst>
              <a:ext uri="{FF2B5EF4-FFF2-40B4-BE49-F238E27FC236}">
                <a16:creationId xmlns:a16="http://schemas.microsoft.com/office/drawing/2014/main" id="{4A5A8BB2-FA82-4FB9-1602-063794DF07CF}"/>
              </a:ext>
            </a:extLst>
          </p:cNvPr>
          <p:cNvSpPr>
            <a:spLocks noGrp="1"/>
          </p:cNvSpPr>
          <p:nvPr>
            <p:ph type="subTitle" idx="1" hasCustomPrompt="1"/>
          </p:nvPr>
        </p:nvSpPr>
        <p:spPr>
          <a:xfrm>
            <a:off x="517525" y="4575302"/>
            <a:ext cx="4699667" cy="274603"/>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Client name</a:t>
            </a:r>
          </a:p>
        </p:txBody>
      </p:sp>
      <p:sp>
        <p:nvSpPr>
          <p:cNvPr id="28" name="Text Placeholder 27">
            <a:extLst>
              <a:ext uri="{FF2B5EF4-FFF2-40B4-BE49-F238E27FC236}">
                <a16:creationId xmlns:a16="http://schemas.microsoft.com/office/drawing/2014/main" id="{073938E6-49A6-E4BD-29FF-BC65666C203B}"/>
              </a:ext>
            </a:extLst>
          </p:cNvPr>
          <p:cNvSpPr>
            <a:spLocks noGrp="1"/>
          </p:cNvSpPr>
          <p:nvPr>
            <p:ph type="body" sz="quarter" idx="16" hasCustomPrompt="1"/>
          </p:nvPr>
        </p:nvSpPr>
        <p:spPr>
          <a:xfrm>
            <a:off x="517525" y="4849813"/>
            <a:ext cx="4699215" cy="334962"/>
          </a:xfrm>
        </p:spPr>
        <p:txBody>
          <a:bodyPr/>
          <a:lstStyle>
            <a:lvl1pPr>
              <a:defRPr sz="1000">
                <a:solidFill>
                  <a:schemeClr val="bg1"/>
                </a:solidFill>
              </a:defRPr>
            </a:lvl1pPr>
          </a:lstStyle>
          <a:p>
            <a:pPr lvl="0"/>
            <a:r>
              <a:rPr lang="en-US"/>
              <a:t>Date</a:t>
            </a:r>
          </a:p>
        </p:txBody>
      </p:sp>
      <p:sp>
        <p:nvSpPr>
          <p:cNvPr id="4" name="Text Placeholder 5">
            <a:extLst>
              <a:ext uri="{FF2B5EF4-FFF2-40B4-BE49-F238E27FC236}">
                <a16:creationId xmlns:a16="http://schemas.microsoft.com/office/drawing/2014/main" id="{8954181D-2386-7D23-6792-D082129487FF}"/>
              </a:ext>
            </a:extLst>
          </p:cNvPr>
          <p:cNvSpPr>
            <a:spLocks noGrp="1"/>
          </p:cNvSpPr>
          <p:nvPr>
            <p:ph type="body" sz="quarter" idx="19" hasCustomPrompt="1"/>
          </p:nvPr>
        </p:nvSpPr>
        <p:spPr>
          <a:xfrm>
            <a:off x="517525" y="4328954"/>
            <a:ext cx="2530214" cy="246221"/>
          </a:xfrm>
        </p:spPr>
        <p:txBody>
          <a:bodyPr wrap="square" anchor="b">
            <a:spAutoFit/>
          </a:bodyP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Presented to</a:t>
            </a:r>
          </a:p>
        </p:txBody>
      </p:sp>
      <p:pic>
        <p:nvPicPr>
          <p:cNvPr id="5" name="Graphic 4">
            <a:extLst>
              <a:ext uri="{FF2B5EF4-FFF2-40B4-BE49-F238E27FC236}">
                <a16:creationId xmlns:a16="http://schemas.microsoft.com/office/drawing/2014/main" id="{9D490410-661E-774F-6B8E-214DE4AABC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77824" cy="191525"/>
          </a:xfrm>
          <a:prstGeom prst="rect">
            <a:avLst/>
          </a:prstGeom>
        </p:spPr>
      </p:pic>
      <p:sp>
        <p:nvSpPr>
          <p:cNvPr id="8" name="TextBox 7">
            <a:extLst>
              <a:ext uri="{FF2B5EF4-FFF2-40B4-BE49-F238E27FC236}">
                <a16:creationId xmlns:a16="http://schemas.microsoft.com/office/drawing/2014/main" id="{AE45D26F-9933-4792-A28C-041AF4A5484A}"/>
              </a:ext>
            </a:extLst>
          </p:cNvPr>
          <p:cNvSpPr txBox="1"/>
          <p:nvPr userDrawn="1"/>
        </p:nvSpPr>
        <p:spPr>
          <a:xfrm>
            <a:off x="517525" y="6550335"/>
            <a:ext cx="2010032" cy="123111"/>
          </a:xfrm>
          <a:prstGeom prst="rect">
            <a:avLst/>
          </a:prstGeom>
          <a:noFill/>
        </p:spPr>
        <p:txBody>
          <a:bodyPr wrap="square" lIns="0" tIns="0" rIns="0" bIns="0" rtlCol="0">
            <a:spAutoFit/>
          </a:bodyPr>
          <a:lstStyle/>
          <a:p>
            <a:pPr algn="l"/>
            <a:r>
              <a:rPr lang="en-GB" sz="800">
                <a:solidFill>
                  <a:schemeClr val="bg1"/>
                </a:solidFill>
              </a:rPr>
              <a:t>Strictly private and confidential</a:t>
            </a:r>
          </a:p>
        </p:txBody>
      </p:sp>
    </p:spTree>
    <p:extLst>
      <p:ext uri="{BB962C8B-B14F-4D97-AF65-F5344CB8AC3E}">
        <p14:creationId xmlns:p14="http://schemas.microsoft.com/office/powerpoint/2010/main" val="210131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Endcap">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639C78F-6E57-F7B6-8464-E7C3FEB13E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81600" y="3229494"/>
            <a:ext cx="1828800" cy="399013"/>
          </a:xfrm>
          <a:prstGeom prst="rect">
            <a:avLst/>
          </a:prstGeom>
        </p:spPr>
      </p:pic>
    </p:spTree>
    <p:extLst>
      <p:ext uri="{BB962C8B-B14F-4D97-AF65-F5344CB8AC3E}">
        <p14:creationId xmlns:p14="http://schemas.microsoft.com/office/powerpoint/2010/main" val="158642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Blank">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639C78F-6E57-F7B6-8464-E7C3FEB13E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77824" cy="191525"/>
          </a:xfrm>
          <a:prstGeom prst="rect">
            <a:avLst/>
          </a:prstGeom>
        </p:spPr>
      </p:pic>
      <p:sp>
        <p:nvSpPr>
          <p:cNvPr id="2" name="TextBox 1">
            <a:extLst>
              <a:ext uri="{FF2B5EF4-FFF2-40B4-BE49-F238E27FC236}">
                <a16:creationId xmlns:a16="http://schemas.microsoft.com/office/drawing/2014/main" id="{5E967102-9AEE-3A71-529E-FA83428259C8}"/>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39109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7E2D28-A817-0DE6-BE57-90E8C6B17A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2" name="TextBox 1">
            <a:extLst>
              <a:ext uri="{FF2B5EF4-FFF2-40B4-BE49-F238E27FC236}">
                <a16:creationId xmlns:a16="http://schemas.microsoft.com/office/drawing/2014/main" id="{2CA0F676-2D7A-83AB-26CE-E4FCF8267DBF}"/>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2804372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448D666-56D2-4038-87BC-964420EE1F90}"/>
              </a:ext>
            </a:extLst>
          </p:cNvPr>
          <p:cNvSpPr txBox="1">
            <a:spLocks/>
          </p:cNvSpPr>
          <p:nvPr userDrawn="1"/>
        </p:nvSpPr>
        <p:spPr>
          <a:xfrm>
            <a:off x="521207" y="1627632"/>
            <a:ext cx="11153267" cy="3811905"/>
          </a:xfrm>
          <a:prstGeom prst="rect">
            <a:avLst/>
          </a:prstGeom>
        </p:spPr>
        <p:txBody>
          <a:bodyPr lIns="0" tIns="0" rIns="0" bIns="0"/>
          <a:lstStyle>
            <a:lvl1pPr marL="0" indent="0" algn="l" defTabSz="914400" rtl="0" eaLnBrk="1" latinLnBrk="0" hangingPunct="1">
              <a:lnSpc>
                <a:spcPct val="100000"/>
              </a:lnSpc>
              <a:spcBef>
                <a:spcPts val="900"/>
              </a:spcBef>
              <a:buFontTx/>
              <a:buNone/>
              <a:defRPr sz="1200" kern="1200">
                <a:solidFill>
                  <a:schemeClr val="tx1"/>
                </a:solidFill>
                <a:latin typeface="+mn-lt"/>
                <a:ea typeface="+mn-ea"/>
                <a:cs typeface="+mn-cs"/>
              </a:defRPr>
            </a:lvl1pPr>
            <a:lvl2pPr marL="365760" indent="-164592" algn="l" defTabSz="9144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2pPr>
            <a:lvl3pPr marL="566928" indent="-164592" algn="l" defTabSz="9144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3pPr>
            <a:lvl4pPr marL="768096" indent="-164592" algn="l" defTabSz="9144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4pPr>
            <a:lvl5pPr marL="969264" indent="-164592" algn="l" defTabSz="9144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solidFill>
                  <a:schemeClr val="tx2"/>
                </a:solidFill>
              </a:rPr>
              <a:t>© 2023 Teneo. All rights reserved. This material was produced by Teneo for use solely by the recipient. This communication is intended as general background research and is not intended to constitute advice on any particular commercial investment or trade matter or issue and should not be relied upon for such purposes. The views expressed here represent opinions as of this date and are subject to change without notice. The information has been obtained from sources believed to be reliable but no guarantees can be given as to its accuracy, completeness or reliability. No part of this publication may be reproduced, stored in a retrieval system, or transmitted in any form or by any means, electronic or otherwise, without the prior consent of Teneo.</a:t>
            </a:r>
          </a:p>
          <a:p>
            <a:r>
              <a:rPr lang="en-US" sz="1100">
                <a:solidFill>
                  <a:schemeClr val="tx2"/>
                </a:solidFill>
              </a:rPr>
              <a:t>Teneo refers to Teneo Holdings LLC and its affiliates.</a:t>
            </a:r>
          </a:p>
        </p:txBody>
      </p:sp>
      <p:sp>
        <p:nvSpPr>
          <p:cNvPr id="3" name="TextBox 2">
            <a:extLst>
              <a:ext uri="{FF2B5EF4-FFF2-40B4-BE49-F238E27FC236}">
                <a16:creationId xmlns:a16="http://schemas.microsoft.com/office/drawing/2014/main" id="{39B5840F-5ED0-621E-9651-3A008CA30361}"/>
              </a:ext>
            </a:extLst>
          </p:cNvPr>
          <p:cNvSpPr txBox="1"/>
          <p:nvPr userDrawn="1"/>
        </p:nvSpPr>
        <p:spPr>
          <a:xfrm>
            <a:off x="521208" y="329184"/>
            <a:ext cx="2738698" cy="184666"/>
          </a:xfrm>
          <a:prstGeom prst="rect">
            <a:avLst/>
          </a:prstGeom>
          <a:noFill/>
        </p:spPr>
        <p:txBody>
          <a:bodyPr wrap="square" lIns="0" tIns="0" rIns="0" bIns="0" rtlCol="0">
            <a:spAutoFit/>
          </a:bodyPr>
          <a:lstStyle/>
          <a:p>
            <a:pPr algn="l"/>
            <a:r>
              <a:rPr lang="en-US" sz="1200" b="1" kern="1200">
                <a:solidFill>
                  <a:schemeClr val="bg1">
                    <a:lumMod val="65000"/>
                  </a:schemeClr>
                </a:solidFill>
                <a:latin typeface="+mn-lt"/>
                <a:ea typeface="+mn-ea"/>
                <a:cs typeface="+mn-cs"/>
              </a:rPr>
              <a:t>Disclaimer</a:t>
            </a:r>
          </a:p>
        </p:txBody>
      </p:sp>
      <p:sp>
        <p:nvSpPr>
          <p:cNvPr id="8" name="TextBox 7">
            <a:extLst>
              <a:ext uri="{FF2B5EF4-FFF2-40B4-BE49-F238E27FC236}">
                <a16:creationId xmlns:a16="http://schemas.microsoft.com/office/drawing/2014/main" id="{24AE71B2-0759-71E0-05E4-3EAE1420FE7C}"/>
              </a:ext>
            </a:extLst>
          </p:cNvPr>
          <p:cNvSpPr txBox="1"/>
          <p:nvPr userDrawn="1"/>
        </p:nvSpPr>
        <p:spPr>
          <a:xfrm>
            <a:off x="521207" y="694944"/>
            <a:ext cx="5387467" cy="276999"/>
          </a:xfrm>
          <a:prstGeom prst="rect">
            <a:avLst/>
          </a:prstGeom>
          <a:noFill/>
        </p:spPr>
        <p:txBody>
          <a:bodyPr wrap="square" lIns="0" tIns="0" rIns="0" bIns="0" rtlCol="0">
            <a:spAutoFit/>
          </a:bodyPr>
          <a:lstStyle/>
          <a:p>
            <a:pPr algn="l">
              <a:lnSpc>
                <a:spcPct val="90000"/>
              </a:lnSpc>
            </a:pPr>
            <a:r>
              <a:rPr lang="en-US" sz="2000" b="1" kern="1200">
                <a:solidFill>
                  <a:schemeClr val="tx1"/>
                </a:solidFill>
                <a:latin typeface="+mj-lt"/>
                <a:ea typeface="+mj-ea"/>
                <a:cs typeface="+mj-cs"/>
              </a:rPr>
              <a:t>Notice and Disclaimer</a:t>
            </a:r>
          </a:p>
        </p:txBody>
      </p:sp>
      <p:pic>
        <p:nvPicPr>
          <p:cNvPr id="4" name="Graphic 3">
            <a:extLst>
              <a:ext uri="{FF2B5EF4-FFF2-40B4-BE49-F238E27FC236}">
                <a16:creationId xmlns:a16="http://schemas.microsoft.com/office/drawing/2014/main" id="{7426306F-2733-F11D-E4DC-ADC6255582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2" name="TextBox 1">
            <a:extLst>
              <a:ext uri="{FF2B5EF4-FFF2-40B4-BE49-F238E27FC236}">
                <a16:creationId xmlns:a16="http://schemas.microsoft.com/office/drawing/2014/main" id="{FA1BAB02-2602-6626-3EA3-48AB6FD7D337}"/>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189079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aster Cover">
    <p:bg>
      <p:bgPr>
        <a:solidFill>
          <a:schemeClr val="accent1"/>
        </a:solidFill>
        <a:effectLst/>
      </p:bgPr>
    </p:bg>
    <p:spTree>
      <p:nvGrpSpPr>
        <p:cNvPr id="1" name=""/>
        <p:cNvGrpSpPr/>
        <p:nvPr/>
      </p:nvGrpSpPr>
      <p:grpSpPr>
        <a:xfrm>
          <a:off x="0" y="0"/>
          <a:ext cx="0" cy="0"/>
          <a:chOff x="0" y="0"/>
          <a:chExt cx="0" cy="0"/>
        </a:xfrm>
      </p:grpSpPr>
      <p:sp>
        <p:nvSpPr>
          <p:cNvPr id="26" name="Picture Placeholder 16">
            <a:extLst>
              <a:ext uri="{FF2B5EF4-FFF2-40B4-BE49-F238E27FC236}">
                <a16:creationId xmlns:a16="http://schemas.microsoft.com/office/drawing/2014/main" id="{28F04DF1-1F81-F444-7656-265569E3A5E9}"/>
              </a:ext>
            </a:extLst>
          </p:cNvPr>
          <p:cNvSpPr>
            <a:spLocks noGrp="1"/>
          </p:cNvSpPr>
          <p:nvPr>
            <p:ph type="pic" sz="quarter" idx="18"/>
          </p:nvPr>
        </p:nvSpPr>
        <p:spPr>
          <a:xfrm>
            <a:off x="6096000" y="-1"/>
            <a:ext cx="6096001" cy="6858001"/>
          </a:xfrm>
          <a:custGeom>
            <a:avLst/>
            <a:gdLst>
              <a:gd name="connsiteX0" fmla="*/ 0 w 11904196"/>
              <a:gd name="connsiteY0" fmla="*/ 0 h 13716001"/>
              <a:gd name="connsiteX1" fmla="*/ 11904196 w 11904196"/>
              <a:gd name="connsiteY1" fmla="*/ 0 h 13716001"/>
              <a:gd name="connsiteX2" fmla="*/ 11904196 w 11904196"/>
              <a:gd name="connsiteY2" fmla="*/ 13716001 h 13716001"/>
              <a:gd name="connsiteX3" fmla="*/ 1482072 w 11904196"/>
              <a:gd name="connsiteY3" fmla="*/ 13716001 h 13716001"/>
              <a:gd name="connsiteX4" fmla="*/ 0 w 11904196"/>
              <a:gd name="connsiteY4" fmla="*/ 12233929 h 137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4196" h="13716001">
                <a:moveTo>
                  <a:pt x="0" y="0"/>
                </a:moveTo>
                <a:lnTo>
                  <a:pt x="11904196" y="0"/>
                </a:lnTo>
                <a:lnTo>
                  <a:pt x="11904196" y="13716001"/>
                </a:lnTo>
                <a:lnTo>
                  <a:pt x="1482072" y="13716001"/>
                </a:lnTo>
                <a:cubicBezTo>
                  <a:pt x="663546" y="13716001"/>
                  <a:pt x="0" y="13052455"/>
                  <a:pt x="0" y="12233929"/>
                </a:cubicBezTo>
                <a:close/>
              </a:path>
            </a:pathLst>
          </a:custGeom>
          <a:solidFill>
            <a:schemeClr val="accent6"/>
          </a:solidFill>
        </p:spPr>
        <p:txBody>
          <a:bodyPr wrap="square">
            <a:noAutofit/>
          </a:bodyPr>
          <a:lstStyle>
            <a:lvl1pPr>
              <a:defRPr sz="1600"/>
            </a:lvl1pPr>
          </a:lstStyle>
          <a:p>
            <a:r>
              <a:rPr lang="en-US"/>
              <a:t>Click icon to add picture</a:t>
            </a:r>
            <a:endParaRPr lang="en-BR"/>
          </a:p>
        </p:txBody>
      </p:sp>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517525" y="2803554"/>
            <a:ext cx="4699667" cy="1436658"/>
          </a:xfrm>
        </p:spPr>
        <p:txBody>
          <a:bodyPr anchor="t"/>
          <a:lstStyle>
            <a:lvl1pPr algn="l">
              <a:lnSpc>
                <a:spcPct val="85000"/>
              </a:lnSpc>
              <a:defRPr sz="4800" b="1" i="0">
                <a:solidFill>
                  <a:schemeClr val="bg1"/>
                </a:solidFill>
                <a:latin typeface="Cambria" panose="02040503050406030204" pitchFamily="18" charset="0"/>
              </a:defRPr>
            </a:lvl1pPr>
          </a:lstStyle>
          <a:p>
            <a:r>
              <a:rPr lang="en-US"/>
              <a:t>Presentation title</a:t>
            </a:r>
          </a:p>
        </p:txBody>
      </p:sp>
      <p:sp>
        <p:nvSpPr>
          <p:cNvPr id="3" name="Subtitle 2">
            <a:extLst>
              <a:ext uri="{FF2B5EF4-FFF2-40B4-BE49-F238E27FC236}">
                <a16:creationId xmlns:a16="http://schemas.microsoft.com/office/drawing/2014/main" id="{4A5A8BB2-FA82-4FB9-1602-063794DF07CF}"/>
              </a:ext>
            </a:extLst>
          </p:cNvPr>
          <p:cNvSpPr>
            <a:spLocks noGrp="1"/>
          </p:cNvSpPr>
          <p:nvPr>
            <p:ph type="subTitle" idx="1" hasCustomPrompt="1"/>
          </p:nvPr>
        </p:nvSpPr>
        <p:spPr>
          <a:xfrm>
            <a:off x="517525" y="4575302"/>
            <a:ext cx="4699667" cy="274603"/>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Client name</a:t>
            </a:r>
          </a:p>
        </p:txBody>
      </p:sp>
      <p:sp>
        <p:nvSpPr>
          <p:cNvPr id="28" name="Text Placeholder 27">
            <a:extLst>
              <a:ext uri="{FF2B5EF4-FFF2-40B4-BE49-F238E27FC236}">
                <a16:creationId xmlns:a16="http://schemas.microsoft.com/office/drawing/2014/main" id="{073938E6-49A6-E4BD-29FF-BC65666C203B}"/>
              </a:ext>
            </a:extLst>
          </p:cNvPr>
          <p:cNvSpPr>
            <a:spLocks noGrp="1"/>
          </p:cNvSpPr>
          <p:nvPr>
            <p:ph type="body" sz="quarter" idx="16" hasCustomPrompt="1"/>
          </p:nvPr>
        </p:nvSpPr>
        <p:spPr>
          <a:xfrm>
            <a:off x="517525" y="4849813"/>
            <a:ext cx="4699215" cy="334962"/>
          </a:xfrm>
        </p:spPr>
        <p:txBody>
          <a:bodyPr/>
          <a:lstStyle>
            <a:lvl1pPr>
              <a:defRPr sz="1000">
                <a:solidFill>
                  <a:schemeClr val="bg1"/>
                </a:solidFill>
              </a:defRPr>
            </a:lvl1pPr>
          </a:lstStyle>
          <a:p>
            <a:pPr lvl="0"/>
            <a:r>
              <a:rPr lang="en-US"/>
              <a:t>Date</a:t>
            </a:r>
          </a:p>
        </p:txBody>
      </p:sp>
      <p:sp>
        <p:nvSpPr>
          <p:cNvPr id="4" name="Text Placeholder 5">
            <a:extLst>
              <a:ext uri="{FF2B5EF4-FFF2-40B4-BE49-F238E27FC236}">
                <a16:creationId xmlns:a16="http://schemas.microsoft.com/office/drawing/2014/main" id="{8954181D-2386-7D23-6792-D082129487FF}"/>
              </a:ext>
            </a:extLst>
          </p:cNvPr>
          <p:cNvSpPr>
            <a:spLocks noGrp="1"/>
          </p:cNvSpPr>
          <p:nvPr>
            <p:ph type="body" sz="quarter" idx="19" hasCustomPrompt="1"/>
          </p:nvPr>
        </p:nvSpPr>
        <p:spPr>
          <a:xfrm>
            <a:off x="517525" y="4328954"/>
            <a:ext cx="2530214" cy="246221"/>
          </a:xfrm>
        </p:spPr>
        <p:txBody>
          <a:bodyPr wrap="square" anchor="b">
            <a:spAutoFit/>
          </a:bodyP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Presented to</a:t>
            </a:r>
          </a:p>
        </p:txBody>
      </p:sp>
      <p:pic>
        <p:nvPicPr>
          <p:cNvPr id="5" name="Graphic 4">
            <a:extLst>
              <a:ext uri="{FF2B5EF4-FFF2-40B4-BE49-F238E27FC236}">
                <a16:creationId xmlns:a16="http://schemas.microsoft.com/office/drawing/2014/main" id="{9D490410-661E-774F-6B8E-214DE4AABC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77824" cy="191525"/>
          </a:xfrm>
          <a:prstGeom prst="rect">
            <a:avLst/>
          </a:prstGeom>
        </p:spPr>
      </p:pic>
    </p:spTree>
    <p:extLst>
      <p:ext uri="{BB962C8B-B14F-4D97-AF65-F5344CB8AC3E}">
        <p14:creationId xmlns:p14="http://schemas.microsoft.com/office/powerpoint/2010/main" val="79325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b="1">
                <a:solidFill>
                  <a:schemeClr val="bg1">
                    <a:lumMod val="65000"/>
                  </a:schemeClr>
                </a:solidFill>
              </a:defRPr>
            </a:lvl1pPr>
          </a:lstStyle>
          <a:p>
            <a:pPr lvl="0"/>
            <a:r>
              <a:rPr lang="en-US"/>
              <a:t>Section title</a:t>
            </a:r>
          </a:p>
        </p:txBody>
      </p:sp>
      <p:pic>
        <p:nvPicPr>
          <p:cNvPr id="4" name="Graphic 3">
            <a:extLst>
              <a:ext uri="{FF2B5EF4-FFF2-40B4-BE49-F238E27FC236}">
                <a16:creationId xmlns:a16="http://schemas.microsoft.com/office/drawing/2014/main" id="{5D8C7CDD-9C0F-F609-5E95-3ECE999BD4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3004415948"/>
      </p:ext>
    </p:extLst>
  </p:cSld>
  <p:clrMapOvr>
    <a:masterClrMapping/>
  </p:clrMapOvr>
  <p:extLst>
    <p:ext uri="{DCECCB84-F9BA-43D5-87BE-67443E8EF086}">
      <p15:sldGuideLst xmlns:p15="http://schemas.microsoft.com/office/powerpoint/2012/main">
        <p15:guide id="1" pos="3726" userDrawn="1">
          <p15:clr>
            <a:srgbClr val="FBAE40"/>
          </p15:clr>
        </p15:guide>
        <p15:guide id="2" pos="3840" userDrawn="1">
          <p15:clr>
            <a:srgbClr val="FBAE40"/>
          </p15:clr>
        </p15:guide>
        <p15:guide id="3" pos="395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96CA53-152F-184C-C0F3-BF845805F7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17525" y="914400"/>
            <a:ext cx="5391150" cy="5029200"/>
          </a:xfrm>
          <a:prstGeom prst="round2DiagRect">
            <a:avLst>
              <a:gd name="adj1" fmla="val 16189"/>
              <a:gd name="adj2" fmla="val 0"/>
            </a:avLst>
          </a:prstGeom>
          <a:ln w="88900" cap="sq">
            <a:noFill/>
            <a:miter lim="800000"/>
          </a:ln>
          <a:effectLst/>
        </p:spPr>
      </p:pic>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1006475" y="1399032"/>
            <a:ext cx="4009898" cy="1436658"/>
          </a:xfrm>
        </p:spPr>
        <p:txBody>
          <a:bodyPr anchor="t"/>
          <a:lstStyle>
            <a:lvl1pPr algn="l">
              <a:lnSpc>
                <a:spcPct val="85000"/>
              </a:lnSpc>
              <a:defRPr sz="4800" b="1" i="0">
                <a:solidFill>
                  <a:schemeClr val="accent1"/>
                </a:solidFill>
                <a:latin typeface="Cambria" panose="02040503050406030204" pitchFamily="18" charset="0"/>
              </a:defRPr>
            </a:lvl1pPr>
          </a:lstStyle>
          <a:p>
            <a:r>
              <a:rPr lang="en-US"/>
              <a:t>Table of contents</a:t>
            </a:r>
          </a:p>
        </p:txBody>
      </p:sp>
      <p:pic>
        <p:nvPicPr>
          <p:cNvPr id="3" name="Graphic 2">
            <a:extLst>
              <a:ext uri="{FF2B5EF4-FFF2-40B4-BE49-F238E27FC236}">
                <a16:creationId xmlns:a16="http://schemas.microsoft.com/office/drawing/2014/main" id="{D9A608CA-02FA-39AD-CD18-845A162435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7525" y="6340475"/>
            <a:ext cx="882103" cy="192459"/>
          </a:xfrm>
          <a:prstGeom prst="rect">
            <a:avLst/>
          </a:prstGeom>
        </p:spPr>
      </p:pic>
    </p:spTree>
    <p:extLst>
      <p:ext uri="{BB962C8B-B14F-4D97-AF65-F5344CB8AC3E}">
        <p14:creationId xmlns:p14="http://schemas.microsoft.com/office/powerpoint/2010/main" val="3362319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ark Table of Contents">
    <p:bg>
      <p:bgPr>
        <a:solidFill>
          <a:schemeClr val="accent1"/>
        </a:solidFill>
        <a:effectLst/>
      </p:bgPr>
    </p:bg>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8333250E-CD0C-D1F4-21BE-5CF745476E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17525" y="914400"/>
            <a:ext cx="5391150" cy="5029200"/>
          </a:xfrm>
          <a:prstGeom prst="round2DiagRect">
            <a:avLst>
              <a:gd name="adj1" fmla="val 16189"/>
              <a:gd name="adj2" fmla="val 0"/>
            </a:avLst>
          </a:prstGeom>
          <a:ln w="88900" cap="sq">
            <a:noFill/>
            <a:miter lim="800000"/>
          </a:ln>
          <a:effectLst/>
        </p:spPr>
      </p:pic>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1006475" y="1403350"/>
            <a:ext cx="4009898" cy="1436658"/>
          </a:xfrm>
        </p:spPr>
        <p:txBody>
          <a:bodyPr anchor="t"/>
          <a:lstStyle>
            <a:lvl1pPr algn="l">
              <a:lnSpc>
                <a:spcPct val="85000"/>
              </a:lnSpc>
              <a:defRPr sz="4800" b="1" i="0">
                <a:solidFill>
                  <a:schemeClr val="accent1"/>
                </a:solidFill>
                <a:latin typeface="Cambria" panose="02040503050406030204" pitchFamily="18" charset="0"/>
              </a:defRPr>
            </a:lvl1pPr>
          </a:lstStyle>
          <a:p>
            <a:r>
              <a:rPr lang="en-US"/>
              <a:t>Table of contents</a:t>
            </a:r>
          </a:p>
        </p:txBody>
      </p:sp>
      <p:pic>
        <p:nvPicPr>
          <p:cNvPr id="5" name="Graphic 4">
            <a:extLst>
              <a:ext uri="{FF2B5EF4-FFF2-40B4-BE49-F238E27FC236}">
                <a16:creationId xmlns:a16="http://schemas.microsoft.com/office/drawing/2014/main" id="{AB4AF040-468E-1B54-3CFC-23DF55B289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7525" y="6340475"/>
            <a:ext cx="877824" cy="191525"/>
          </a:xfrm>
          <a:prstGeom prst="rect">
            <a:avLst/>
          </a:prstGeom>
        </p:spPr>
      </p:pic>
    </p:spTree>
    <p:extLst>
      <p:ext uri="{BB962C8B-B14F-4D97-AF65-F5344CB8AC3E}">
        <p14:creationId xmlns:p14="http://schemas.microsoft.com/office/powerpoint/2010/main" val="3730710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17525" y="2936732"/>
            <a:ext cx="4580555" cy="1329595"/>
          </a:xfrm>
        </p:spPr>
        <p:txBody>
          <a:bodyPr vert="horz" lIns="0" tIns="0" rIns="0" bIns="0" rtlCol="0" anchor="t">
            <a:noAutofit/>
          </a:bodyPr>
          <a:lstStyle>
            <a:lvl1pPr>
              <a:lnSpc>
                <a:spcPct val="85000"/>
              </a:lnSpc>
              <a:defRPr lang="en-US" sz="4800" b="1" i="0" kern="1200" dirty="0">
                <a:solidFill>
                  <a:schemeClr val="accent1"/>
                </a:solidFill>
                <a:latin typeface="Cambria" panose="02040503050406030204" pitchFamily="18" charset="0"/>
                <a:ea typeface="+mj-ea"/>
                <a:cs typeface="+mj-cs"/>
              </a:defRPr>
            </a:lvl1pPr>
          </a:lstStyle>
          <a:p>
            <a:pPr lvl="0"/>
            <a:r>
              <a:rPr lang="en-US"/>
              <a:t>Section name</a:t>
            </a:r>
          </a:p>
        </p:txBody>
      </p:sp>
      <p:sp>
        <p:nvSpPr>
          <p:cNvPr id="10" name="Text Placeholder 3">
            <a:extLst>
              <a:ext uri="{FF2B5EF4-FFF2-40B4-BE49-F238E27FC236}">
                <a16:creationId xmlns:a16="http://schemas.microsoft.com/office/drawing/2014/main" id="{935D12A4-DEC3-6376-E7C1-1E02535B9FAC}"/>
              </a:ext>
            </a:extLst>
          </p:cNvPr>
          <p:cNvSpPr>
            <a:spLocks noGrp="1"/>
          </p:cNvSpPr>
          <p:nvPr>
            <p:ph type="body" sz="quarter" idx="13" hasCustomPrompt="1"/>
          </p:nvPr>
        </p:nvSpPr>
        <p:spPr>
          <a:xfrm>
            <a:off x="517525" y="2507885"/>
            <a:ext cx="2701586" cy="403225"/>
          </a:xfrm>
        </p:spPr>
        <p:txBody>
          <a:bodyPr anchor="ct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Section 00</a:t>
            </a:r>
          </a:p>
        </p:txBody>
      </p:sp>
      <p:sp>
        <p:nvSpPr>
          <p:cNvPr id="11" name="Picture Placeholder 10">
            <a:extLst>
              <a:ext uri="{FF2B5EF4-FFF2-40B4-BE49-F238E27FC236}">
                <a16:creationId xmlns:a16="http://schemas.microsoft.com/office/drawing/2014/main" id="{C88A5CDD-6368-D650-2359-F890B7F1AD81}"/>
              </a:ext>
            </a:extLst>
          </p:cNvPr>
          <p:cNvSpPr>
            <a:spLocks noGrp="1"/>
          </p:cNvSpPr>
          <p:nvPr>
            <p:ph type="pic" sz="quarter" idx="14"/>
          </p:nvPr>
        </p:nvSpPr>
        <p:spPr>
          <a:xfrm>
            <a:off x="6283325" y="914400"/>
            <a:ext cx="5213304" cy="5029200"/>
          </a:xfrm>
          <a:prstGeom prst="round2DiagRect">
            <a:avLst>
              <a:gd name="adj1" fmla="val 12064"/>
              <a:gd name="adj2" fmla="val 0"/>
            </a:avLst>
          </a:prstGeom>
          <a:solidFill>
            <a:schemeClr val="accent6">
              <a:lumMod val="20000"/>
              <a:lumOff val="80000"/>
            </a:schemeClr>
          </a:solidFill>
        </p:spPr>
        <p:txBody>
          <a:bodyPr/>
          <a:lstStyle>
            <a:lvl1pPr marL="0" indent="0">
              <a:buNone/>
              <a:defRPr/>
            </a:lvl1pPr>
          </a:lstStyle>
          <a:p>
            <a:r>
              <a:rPr lang="en-US"/>
              <a:t>Click icon to add picture</a:t>
            </a:r>
            <a:endParaRPr lang="en-BR"/>
          </a:p>
        </p:txBody>
      </p:sp>
      <p:pic>
        <p:nvPicPr>
          <p:cNvPr id="4" name="Graphic 3">
            <a:extLst>
              <a:ext uri="{FF2B5EF4-FFF2-40B4-BE49-F238E27FC236}">
                <a16:creationId xmlns:a16="http://schemas.microsoft.com/office/drawing/2014/main" id="{7AE2E26F-3442-A002-2511-6DB1989BA6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Tree>
    <p:extLst>
      <p:ext uri="{BB962C8B-B14F-4D97-AF65-F5344CB8AC3E}">
        <p14:creationId xmlns:p14="http://schemas.microsoft.com/office/powerpoint/2010/main" val="2834886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Sub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F5C34-6B84-18C9-DDF7-8E045BC2A187}"/>
              </a:ext>
            </a:extLst>
          </p:cNvPr>
          <p:cNvSpPr/>
          <p:nvPr userDrawn="1"/>
        </p:nvSpPr>
        <p:spPr>
          <a:xfrm>
            <a:off x="0" y="0"/>
            <a:ext cx="42177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6154327" y="2946564"/>
            <a:ext cx="5498174" cy="1329595"/>
          </a:xfrm>
        </p:spPr>
        <p:txBody>
          <a:bodyPr vert="horz" lIns="0" tIns="0" rIns="0" bIns="0" rtlCol="0" anchor="t">
            <a:noAutofit/>
          </a:bodyPr>
          <a:lstStyle>
            <a:lvl1pPr>
              <a:lnSpc>
                <a:spcPct val="85000"/>
              </a:lnSpc>
              <a:defRPr lang="en-US" sz="4800" b="1" i="0" kern="1200" dirty="0">
                <a:solidFill>
                  <a:schemeClr val="accent1"/>
                </a:solidFill>
                <a:latin typeface="Cambria" panose="02040503050406030204" pitchFamily="18" charset="0"/>
                <a:ea typeface="+mj-ea"/>
                <a:cs typeface="+mj-cs"/>
              </a:defRPr>
            </a:lvl1pPr>
          </a:lstStyle>
          <a:p>
            <a:pPr lvl="0"/>
            <a:r>
              <a:rPr lang="en-US"/>
              <a:t>Sub-section name</a:t>
            </a:r>
          </a:p>
        </p:txBody>
      </p:sp>
      <p:sp>
        <p:nvSpPr>
          <p:cNvPr id="10" name="Text Placeholder 3">
            <a:extLst>
              <a:ext uri="{FF2B5EF4-FFF2-40B4-BE49-F238E27FC236}">
                <a16:creationId xmlns:a16="http://schemas.microsoft.com/office/drawing/2014/main" id="{935D12A4-DEC3-6376-E7C1-1E02535B9FAC}"/>
              </a:ext>
            </a:extLst>
          </p:cNvPr>
          <p:cNvSpPr>
            <a:spLocks noGrp="1"/>
          </p:cNvSpPr>
          <p:nvPr>
            <p:ph type="body" sz="quarter" idx="13" hasCustomPrompt="1"/>
          </p:nvPr>
        </p:nvSpPr>
        <p:spPr>
          <a:xfrm>
            <a:off x="6154327" y="2517717"/>
            <a:ext cx="2701691" cy="403225"/>
          </a:xfrm>
        </p:spPr>
        <p:txBody>
          <a:bodyPr anchor="ct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Section 00</a:t>
            </a:r>
          </a:p>
        </p:txBody>
      </p:sp>
      <p:sp>
        <p:nvSpPr>
          <p:cNvPr id="8" name="Picture Placeholder 6">
            <a:extLst>
              <a:ext uri="{FF2B5EF4-FFF2-40B4-BE49-F238E27FC236}">
                <a16:creationId xmlns:a16="http://schemas.microsoft.com/office/drawing/2014/main" id="{BDFFD791-256B-43BB-E621-D7CF576F0630}"/>
              </a:ext>
            </a:extLst>
          </p:cNvPr>
          <p:cNvSpPr>
            <a:spLocks noGrp="1"/>
          </p:cNvSpPr>
          <p:nvPr>
            <p:ph type="pic" sz="quarter" idx="15"/>
          </p:nvPr>
        </p:nvSpPr>
        <p:spPr>
          <a:xfrm>
            <a:off x="539499" y="914400"/>
            <a:ext cx="4558581" cy="5029200"/>
          </a:xfrm>
          <a:prstGeom prst="round2DiagRect">
            <a:avLst/>
          </a:prstGeom>
          <a:solidFill>
            <a:schemeClr val="accent6"/>
          </a:solidFill>
        </p:spPr>
        <p:txBody>
          <a:bodyPr/>
          <a:lstStyle/>
          <a:p>
            <a:r>
              <a:rPr lang="en-US"/>
              <a:t>Click icon to add picture</a:t>
            </a:r>
          </a:p>
        </p:txBody>
      </p:sp>
      <p:pic>
        <p:nvPicPr>
          <p:cNvPr id="4" name="Graphic 3">
            <a:extLst>
              <a:ext uri="{FF2B5EF4-FFF2-40B4-BE49-F238E27FC236}">
                <a16:creationId xmlns:a16="http://schemas.microsoft.com/office/drawing/2014/main" id="{029B6E7B-3819-CAE5-D13C-74072D9077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77824" cy="191525"/>
          </a:xfrm>
          <a:prstGeom prst="rect">
            <a:avLst/>
          </a:prstGeom>
        </p:spPr>
      </p:pic>
      <p:sp>
        <p:nvSpPr>
          <p:cNvPr id="5" name="TextBox 4">
            <a:extLst>
              <a:ext uri="{FF2B5EF4-FFF2-40B4-BE49-F238E27FC236}">
                <a16:creationId xmlns:a16="http://schemas.microsoft.com/office/drawing/2014/main" id="{FF7F7579-B963-45E4-4FDC-AA0B9254C385}"/>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90036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sz="1200" b="1">
                <a:solidFill>
                  <a:schemeClr val="bg1">
                    <a:lumMod val="65000"/>
                  </a:schemeClr>
                </a:solidFill>
              </a:defRPr>
            </a:lvl1pPr>
          </a:lstStyle>
          <a:p>
            <a:pPr lvl="0"/>
            <a:r>
              <a:rPr lang="en-US"/>
              <a:t>Section title</a:t>
            </a:r>
          </a:p>
        </p:txBody>
      </p:sp>
      <p:pic>
        <p:nvPicPr>
          <p:cNvPr id="4" name="Graphic 3">
            <a:extLst>
              <a:ext uri="{FF2B5EF4-FFF2-40B4-BE49-F238E27FC236}">
                <a16:creationId xmlns:a16="http://schemas.microsoft.com/office/drawing/2014/main" id="{5D8C7CDD-9C0F-F609-5E95-3ECE999BD4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2450187520"/>
      </p:ext>
    </p:extLst>
  </p:cSld>
  <p:clrMapOvr>
    <a:masterClrMapping/>
  </p:clrMapOvr>
  <p:extLst>
    <p:ext uri="{DCECCB84-F9BA-43D5-87BE-67443E8EF086}">
      <p15:sldGuideLst xmlns:p15="http://schemas.microsoft.com/office/powerpoint/2012/main">
        <p15:guide id="1" pos="3726">
          <p15:clr>
            <a:srgbClr val="FBAE40"/>
          </p15:clr>
        </p15:guide>
        <p15:guide id="2" pos="3840">
          <p15:clr>
            <a:srgbClr val="FBAE40"/>
          </p15:clr>
        </p15:guide>
        <p15:guide id="3" pos="3954">
          <p15:clr>
            <a:srgbClr val="FBAE40"/>
          </p15:clr>
        </p15:guide>
        <p15:guide id="4" orient="horz" pos="2500">
          <p15:clr>
            <a:srgbClr val="FBAE40"/>
          </p15:clr>
        </p15:guide>
        <p15:guide id="5" orient="horz" pos="23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 Gr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6"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6" y="329184"/>
            <a:ext cx="11160000" cy="192024"/>
          </a:xfrm>
        </p:spPr>
        <p:txBody>
          <a:bodyPr/>
          <a:lstStyle>
            <a:lvl1pPr>
              <a:defRPr b="1">
                <a:solidFill>
                  <a:schemeClr val="accent6">
                    <a:lumMod val="60000"/>
                    <a:lumOff val="40000"/>
                  </a:schemeClr>
                </a:solidFill>
              </a:defRPr>
            </a:lvl1pPr>
          </a:lstStyle>
          <a:p>
            <a:pPr lvl="0"/>
            <a:r>
              <a:rPr lang="en-US"/>
              <a:t>Section title</a:t>
            </a:r>
          </a:p>
        </p:txBody>
      </p:sp>
      <p:pic>
        <p:nvPicPr>
          <p:cNvPr id="19" name="Graphic 18">
            <a:extLst>
              <a:ext uri="{FF2B5EF4-FFF2-40B4-BE49-F238E27FC236}">
                <a16:creationId xmlns:a16="http://schemas.microsoft.com/office/drawing/2014/main" id="{0844B74D-289A-3CF1-4C77-B1C15C2B4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3" name="TextBox 2">
            <a:extLst>
              <a:ext uri="{FF2B5EF4-FFF2-40B4-BE49-F238E27FC236}">
                <a16:creationId xmlns:a16="http://schemas.microsoft.com/office/drawing/2014/main" id="{6DF2872C-9653-1F52-7643-7D8673EA360E}"/>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1819166245"/>
      </p:ext>
    </p:extLst>
  </p:cSld>
  <p:clrMapOvr>
    <a:masterClrMapping/>
  </p:clrMapOvr>
  <p:extLst>
    <p:ext uri="{DCECCB84-F9BA-43D5-87BE-67443E8EF086}">
      <p15:sldGuideLst xmlns:p15="http://schemas.microsoft.com/office/powerpoint/2012/main">
        <p15:guide id="1" pos="3840" userDrawn="1">
          <p15:clr>
            <a:srgbClr val="FBAE40"/>
          </p15:clr>
        </p15:guide>
        <p15:guide id="2" pos="3726" userDrawn="1">
          <p15:clr>
            <a:srgbClr val="FBAE40"/>
          </p15:clr>
        </p15:guide>
        <p15:guide id="3" pos="395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with Accent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3760825" y="701294"/>
            <a:ext cx="792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3754476" y="329184"/>
            <a:ext cx="7919998" cy="192024"/>
          </a:xfrm>
        </p:spPr>
        <p:txBody>
          <a:bodyPr/>
          <a:lstStyle>
            <a:lvl1pPr>
              <a:defRPr b="1">
                <a:solidFill>
                  <a:schemeClr val="bg1">
                    <a:lumMod val="65000"/>
                  </a:schemeClr>
                </a:solidFill>
              </a:defRPr>
            </a:lvl1pPr>
          </a:lstStyle>
          <a:p>
            <a:pPr lvl="0"/>
            <a:r>
              <a:rPr lang="en-US"/>
              <a:t>Section title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21" name="Rectangle 20">
            <a:extLst>
              <a:ext uri="{FF2B5EF4-FFF2-40B4-BE49-F238E27FC236}">
                <a16:creationId xmlns:a16="http://schemas.microsoft.com/office/drawing/2014/main" id="{0A3A0E3A-7E0F-67F5-6787-421CDB77D099}"/>
              </a:ext>
            </a:extLst>
          </p:cNvPr>
          <p:cNvSpPr/>
          <p:nvPr userDrawn="1"/>
        </p:nvSpPr>
        <p:spPr>
          <a:xfrm>
            <a:off x="1" y="0"/>
            <a:ext cx="19128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6">
            <a:extLst>
              <a:ext uri="{FF2B5EF4-FFF2-40B4-BE49-F238E27FC236}">
                <a16:creationId xmlns:a16="http://schemas.microsoft.com/office/drawing/2014/main" id="{E56E99B5-A874-D747-B2F6-86AA92BCE6A8}"/>
              </a:ext>
            </a:extLst>
          </p:cNvPr>
          <p:cNvSpPr>
            <a:spLocks noGrp="1"/>
          </p:cNvSpPr>
          <p:nvPr>
            <p:ph type="pic" sz="quarter" idx="15"/>
          </p:nvPr>
        </p:nvSpPr>
        <p:spPr>
          <a:xfrm>
            <a:off x="530730" y="914400"/>
            <a:ext cx="2777492" cy="5029200"/>
          </a:xfrm>
          <a:prstGeom prst="round2DiagRect">
            <a:avLst/>
          </a:prstGeom>
          <a:solidFill>
            <a:schemeClr val="accent6"/>
          </a:solidFill>
        </p:spPr>
        <p:txBody>
          <a:bodyPr/>
          <a:lstStyle/>
          <a:p>
            <a:r>
              <a:rPr lang="en-US"/>
              <a:t>Click icon to add picture</a:t>
            </a:r>
          </a:p>
        </p:txBody>
      </p:sp>
      <p:pic>
        <p:nvPicPr>
          <p:cNvPr id="23" name="Graphic 22">
            <a:extLst>
              <a:ext uri="{FF2B5EF4-FFF2-40B4-BE49-F238E27FC236}">
                <a16:creationId xmlns:a16="http://schemas.microsoft.com/office/drawing/2014/main" id="{A2094BB9-CED1-32DB-B548-D370258CE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77824" cy="191525"/>
          </a:xfrm>
          <a:prstGeom prst="rect">
            <a:avLst/>
          </a:prstGeom>
        </p:spPr>
      </p:pic>
    </p:spTree>
    <p:extLst>
      <p:ext uri="{BB962C8B-B14F-4D97-AF65-F5344CB8AC3E}">
        <p14:creationId xmlns:p14="http://schemas.microsoft.com/office/powerpoint/2010/main" val="1048515072"/>
      </p:ext>
    </p:extLst>
  </p:cSld>
  <p:clrMapOvr>
    <a:masterClrMapping/>
  </p:clrMapOvr>
  <p:extLst>
    <p:ext uri="{DCECCB84-F9BA-43D5-87BE-67443E8EF086}">
      <p15:sldGuideLst xmlns:p15="http://schemas.microsoft.com/office/powerpoint/2012/main">
        <p15:guide id="1" pos="236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with Accen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792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7920000" cy="192024"/>
          </a:xfrm>
        </p:spPr>
        <p:txBody>
          <a:bodyPr/>
          <a:lstStyle>
            <a:lvl1pPr>
              <a:defRPr b="1">
                <a:solidFill>
                  <a:schemeClr val="bg1">
                    <a:lumMod val="65000"/>
                  </a:schemeClr>
                </a:solidFill>
              </a:defRPr>
            </a:lvl1pPr>
          </a:lstStyle>
          <a:p>
            <a:pPr lvl="0"/>
            <a:r>
              <a:rPr lang="en-US"/>
              <a:t>Section title</a:t>
            </a:r>
          </a:p>
        </p:txBody>
      </p:sp>
      <p:pic>
        <p:nvPicPr>
          <p:cNvPr id="4" name="Graphic 3">
            <a:extLst>
              <a:ext uri="{FF2B5EF4-FFF2-40B4-BE49-F238E27FC236}">
                <a16:creationId xmlns:a16="http://schemas.microsoft.com/office/drawing/2014/main" id="{5D8C7CDD-9C0F-F609-5E95-3ECE999BD4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5" name="Rectangle 4">
            <a:extLst>
              <a:ext uri="{FF2B5EF4-FFF2-40B4-BE49-F238E27FC236}">
                <a16:creationId xmlns:a16="http://schemas.microsoft.com/office/drawing/2014/main" id="{E4536497-7189-2522-3E54-49BEC260A838}"/>
              </a:ext>
            </a:extLst>
          </p:cNvPr>
          <p:cNvSpPr/>
          <p:nvPr userDrawn="1"/>
        </p:nvSpPr>
        <p:spPr>
          <a:xfrm>
            <a:off x="10279126" y="0"/>
            <a:ext cx="19128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6">
            <a:extLst>
              <a:ext uri="{FF2B5EF4-FFF2-40B4-BE49-F238E27FC236}">
                <a16:creationId xmlns:a16="http://schemas.microsoft.com/office/drawing/2014/main" id="{DB33326E-A86A-B884-E6D9-185B2DC0D5DA}"/>
              </a:ext>
            </a:extLst>
          </p:cNvPr>
          <p:cNvSpPr>
            <a:spLocks noGrp="1"/>
          </p:cNvSpPr>
          <p:nvPr>
            <p:ph type="pic" sz="quarter" idx="15"/>
          </p:nvPr>
        </p:nvSpPr>
        <p:spPr>
          <a:xfrm>
            <a:off x="8890380" y="914400"/>
            <a:ext cx="2777492" cy="5029200"/>
          </a:xfrm>
          <a:prstGeom prst="round2DiagRect">
            <a:avLst/>
          </a:prstGeom>
          <a:solidFill>
            <a:schemeClr val="accent6"/>
          </a:solidFill>
        </p:spPr>
        <p:txBody>
          <a:bodyPr/>
          <a:lstStyle/>
          <a:p>
            <a:r>
              <a:rPr lang="en-US"/>
              <a:t>Click icon to add picture</a:t>
            </a:r>
          </a:p>
        </p:txBody>
      </p:sp>
      <p:sp>
        <p:nvSpPr>
          <p:cNvPr id="8" name="TextBox 7">
            <a:extLst>
              <a:ext uri="{FF2B5EF4-FFF2-40B4-BE49-F238E27FC236}">
                <a16:creationId xmlns:a16="http://schemas.microsoft.com/office/drawing/2014/main" id="{757F2239-26A4-4F98-A56F-6E42ED78A669}"/>
              </a:ext>
            </a:extLst>
          </p:cNvPr>
          <p:cNvSpPr txBox="1"/>
          <p:nvPr userDrawn="1"/>
        </p:nvSpPr>
        <p:spPr>
          <a:xfrm>
            <a:off x="11281283" y="634458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1044192646"/>
      </p:ext>
    </p:extLst>
  </p:cSld>
  <p:clrMapOvr>
    <a:masterClrMapping/>
  </p:clrMapOvr>
  <p:extLst>
    <p:ext uri="{DCECCB84-F9BA-43D5-87BE-67443E8EF086}">
      <p15:sldGuideLst xmlns:p15="http://schemas.microsoft.com/office/powerpoint/2012/main">
        <p15:guide id="1" pos="531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ogo Endcap">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639C78F-6E57-F7B6-8464-E7C3FEB13E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81600" y="3229494"/>
            <a:ext cx="1828800" cy="399013"/>
          </a:xfrm>
          <a:prstGeom prst="rect">
            <a:avLst/>
          </a:prstGeom>
        </p:spPr>
      </p:pic>
    </p:spTree>
    <p:extLst>
      <p:ext uri="{BB962C8B-B14F-4D97-AF65-F5344CB8AC3E}">
        <p14:creationId xmlns:p14="http://schemas.microsoft.com/office/powerpoint/2010/main" val="371283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rk Blank">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639C78F-6E57-F7B6-8464-E7C3FEB13E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77824" cy="191525"/>
          </a:xfrm>
          <a:prstGeom prst="rect">
            <a:avLst/>
          </a:prstGeom>
        </p:spPr>
      </p:pic>
      <p:sp>
        <p:nvSpPr>
          <p:cNvPr id="2" name="TextBox 1">
            <a:extLst>
              <a:ext uri="{FF2B5EF4-FFF2-40B4-BE49-F238E27FC236}">
                <a16:creationId xmlns:a16="http://schemas.microsoft.com/office/drawing/2014/main" id="{5E967102-9AEE-3A71-529E-FA83428259C8}"/>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308041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7E2D28-A817-0DE6-BE57-90E8C6B17A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2" name="TextBox 1">
            <a:extLst>
              <a:ext uri="{FF2B5EF4-FFF2-40B4-BE49-F238E27FC236}">
                <a16:creationId xmlns:a16="http://schemas.microsoft.com/office/drawing/2014/main" id="{2CA0F676-2D7A-83AB-26CE-E4FCF8267DBF}"/>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2343918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sclaimer">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448D666-56D2-4038-87BC-964420EE1F90}"/>
              </a:ext>
            </a:extLst>
          </p:cNvPr>
          <p:cNvSpPr txBox="1">
            <a:spLocks/>
          </p:cNvSpPr>
          <p:nvPr userDrawn="1"/>
        </p:nvSpPr>
        <p:spPr>
          <a:xfrm>
            <a:off x="521207" y="1627632"/>
            <a:ext cx="11153267" cy="3811905"/>
          </a:xfrm>
          <a:prstGeom prst="rect">
            <a:avLst/>
          </a:prstGeom>
        </p:spPr>
        <p:txBody>
          <a:bodyPr lIns="0" tIns="0" rIns="0" bIns="0"/>
          <a:lstStyle>
            <a:lvl1pPr marL="0" indent="0" algn="l" defTabSz="914400" rtl="0" eaLnBrk="1" latinLnBrk="0" hangingPunct="1">
              <a:lnSpc>
                <a:spcPct val="100000"/>
              </a:lnSpc>
              <a:spcBef>
                <a:spcPts val="900"/>
              </a:spcBef>
              <a:buFontTx/>
              <a:buNone/>
              <a:defRPr sz="1200" kern="1200">
                <a:solidFill>
                  <a:schemeClr val="tx1"/>
                </a:solidFill>
                <a:latin typeface="+mn-lt"/>
                <a:ea typeface="+mn-ea"/>
                <a:cs typeface="+mn-cs"/>
              </a:defRPr>
            </a:lvl1pPr>
            <a:lvl2pPr marL="365760" indent="-164592" algn="l" defTabSz="9144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2pPr>
            <a:lvl3pPr marL="566928" indent="-164592" algn="l" defTabSz="9144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3pPr>
            <a:lvl4pPr marL="768096" indent="-164592" algn="l" defTabSz="9144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4pPr>
            <a:lvl5pPr marL="969264" indent="-164592" algn="l" defTabSz="9144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solidFill>
                  <a:schemeClr val="tx2"/>
                </a:solidFill>
              </a:rPr>
              <a:t>© 2022 </a:t>
            </a:r>
            <a:r>
              <a:rPr lang="en-US" sz="1100" err="1">
                <a:solidFill>
                  <a:schemeClr val="tx2"/>
                </a:solidFill>
              </a:rPr>
              <a:t>Teneo</a:t>
            </a:r>
            <a:r>
              <a:rPr lang="en-US" sz="1100">
                <a:solidFill>
                  <a:schemeClr val="tx2"/>
                </a:solidFill>
              </a:rPr>
              <a:t>. All rights reserved. This material was produced by </a:t>
            </a:r>
            <a:r>
              <a:rPr lang="en-US" sz="1100" err="1">
                <a:solidFill>
                  <a:schemeClr val="tx2"/>
                </a:solidFill>
              </a:rPr>
              <a:t>Teneo</a:t>
            </a:r>
            <a:r>
              <a:rPr lang="en-US" sz="1100">
                <a:solidFill>
                  <a:schemeClr val="tx2"/>
                </a:solidFill>
              </a:rPr>
              <a:t> for use solely by the recipient. This communication is intended as general background research and is not intended to constitute advice on any particular commercial investment or trade matter or issue and should not be relied upon for such purposes. The views expressed here represent opinions as of this date and are subject to change without notice. The information has been obtained from sources believed to be reliable but no guarantees can be given as to its accuracy, completeness or reliability. No part of this publication may be reproduced, stored in a retrieval system, or transmitted in any form or by any means, electronic or otherwise, without the prior consent of </a:t>
            </a:r>
            <a:r>
              <a:rPr lang="en-US" sz="1100" err="1">
                <a:solidFill>
                  <a:schemeClr val="tx2"/>
                </a:solidFill>
              </a:rPr>
              <a:t>Teneo</a:t>
            </a:r>
            <a:r>
              <a:rPr lang="en-US" sz="1100">
                <a:solidFill>
                  <a:schemeClr val="tx2"/>
                </a:solidFill>
              </a:rPr>
              <a:t>.</a:t>
            </a:r>
          </a:p>
          <a:p>
            <a:r>
              <a:rPr lang="en-US" sz="1100" err="1">
                <a:solidFill>
                  <a:schemeClr val="tx2"/>
                </a:solidFill>
              </a:rPr>
              <a:t>Teneo</a:t>
            </a:r>
            <a:r>
              <a:rPr lang="en-US" sz="1100">
                <a:solidFill>
                  <a:schemeClr val="tx2"/>
                </a:solidFill>
              </a:rPr>
              <a:t> refers to </a:t>
            </a:r>
            <a:r>
              <a:rPr lang="en-US" sz="1100" err="1">
                <a:solidFill>
                  <a:schemeClr val="tx2"/>
                </a:solidFill>
              </a:rPr>
              <a:t>Teneo</a:t>
            </a:r>
            <a:r>
              <a:rPr lang="en-US" sz="1100">
                <a:solidFill>
                  <a:schemeClr val="tx2"/>
                </a:solidFill>
              </a:rPr>
              <a:t> Holdings LLC and its affiliates.</a:t>
            </a:r>
          </a:p>
        </p:txBody>
      </p:sp>
      <p:sp>
        <p:nvSpPr>
          <p:cNvPr id="3" name="TextBox 2">
            <a:extLst>
              <a:ext uri="{FF2B5EF4-FFF2-40B4-BE49-F238E27FC236}">
                <a16:creationId xmlns:a16="http://schemas.microsoft.com/office/drawing/2014/main" id="{39B5840F-5ED0-621E-9651-3A008CA30361}"/>
              </a:ext>
            </a:extLst>
          </p:cNvPr>
          <p:cNvSpPr txBox="1"/>
          <p:nvPr userDrawn="1"/>
        </p:nvSpPr>
        <p:spPr>
          <a:xfrm>
            <a:off x="521208" y="329184"/>
            <a:ext cx="2738698" cy="184666"/>
          </a:xfrm>
          <a:prstGeom prst="rect">
            <a:avLst/>
          </a:prstGeom>
          <a:noFill/>
        </p:spPr>
        <p:txBody>
          <a:bodyPr wrap="square" lIns="0" tIns="0" rIns="0" bIns="0" rtlCol="0">
            <a:spAutoFit/>
          </a:bodyPr>
          <a:lstStyle/>
          <a:p>
            <a:pPr algn="l"/>
            <a:r>
              <a:rPr lang="en-US" sz="1200" b="1" kern="1200">
                <a:solidFill>
                  <a:schemeClr val="bg1">
                    <a:lumMod val="65000"/>
                  </a:schemeClr>
                </a:solidFill>
                <a:latin typeface="+mn-lt"/>
                <a:ea typeface="+mn-ea"/>
                <a:cs typeface="+mn-cs"/>
              </a:rPr>
              <a:t>Disclaimer</a:t>
            </a:r>
          </a:p>
        </p:txBody>
      </p:sp>
      <p:sp>
        <p:nvSpPr>
          <p:cNvPr id="8" name="TextBox 7">
            <a:extLst>
              <a:ext uri="{FF2B5EF4-FFF2-40B4-BE49-F238E27FC236}">
                <a16:creationId xmlns:a16="http://schemas.microsoft.com/office/drawing/2014/main" id="{24AE71B2-0759-71E0-05E4-3EAE1420FE7C}"/>
              </a:ext>
            </a:extLst>
          </p:cNvPr>
          <p:cNvSpPr txBox="1"/>
          <p:nvPr userDrawn="1"/>
        </p:nvSpPr>
        <p:spPr>
          <a:xfrm>
            <a:off x="521207" y="694944"/>
            <a:ext cx="5387467" cy="276999"/>
          </a:xfrm>
          <a:prstGeom prst="rect">
            <a:avLst/>
          </a:prstGeom>
          <a:noFill/>
        </p:spPr>
        <p:txBody>
          <a:bodyPr wrap="square" lIns="0" tIns="0" rIns="0" bIns="0" rtlCol="0">
            <a:spAutoFit/>
          </a:bodyPr>
          <a:lstStyle/>
          <a:p>
            <a:pPr algn="l">
              <a:lnSpc>
                <a:spcPct val="90000"/>
              </a:lnSpc>
            </a:pPr>
            <a:r>
              <a:rPr lang="en-US" sz="2000" b="1" kern="1200">
                <a:solidFill>
                  <a:schemeClr val="tx1"/>
                </a:solidFill>
                <a:latin typeface="+mj-lt"/>
                <a:ea typeface="+mj-ea"/>
                <a:cs typeface="+mj-cs"/>
              </a:rPr>
              <a:t>Notice and Disclaimer</a:t>
            </a:r>
          </a:p>
        </p:txBody>
      </p:sp>
      <p:pic>
        <p:nvPicPr>
          <p:cNvPr id="4" name="Graphic 3">
            <a:extLst>
              <a:ext uri="{FF2B5EF4-FFF2-40B4-BE49-F238E27FC236}">
                <a16:creationId xmlns:a16="http://schemas.microsoft.com/office/drawing/2014/main" id="{7426306F-2733-F11D-E4DC-ADC6255582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2" name="TextBox 1">
            <a:extLst>
              <a:ext uri="{FF2B5EF4-FFF2-40B4-BE49-F238E27FC236}">
                <a16:creationId xmlns:a16="http://schemas.microsoft.com/office/drawing/2014/main" id="{FA1BAB02-2602-6626-3EA3-48AB6FD7D337}"/>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69115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96CA53-152F-184C-C0F3-BF845805F7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17525" y="914400"/>
            <a:ext cx="5391150" cy="5029200"/>
          </a:xfrm>
          <a:prstGeom prst="round2DiagRect">
            <a:avLst>
              <a:gd name="adj1" fmla="val 16189"/>
              <a:gd name="adj2" fmla="val 0"/>
            </a:avLst>
          </a:prstGeom>
          <a:ln w="88900" cap="sq">
            <a:noFill/>
            <a:miter lim="800000"/>
          </a:ln>
          <a:effectLst/>
        </p:spPr>
      </p:pic>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1006475" y="1399032"/>
            <a:ext cx="4009898" cy="1436658"/>
          </a:xfrm>
        </p:spPr>
        <p:txBody>
          <a:bodyPr anchor="t"/>
          <a:lstStyle>
            <a:lvl1pPr algn="l">
              <a:lnSpc>
                <a:spcPct val="85000"/>
              </a:lnSpc>
              <a:defRPr sz="4800" b="1" i="0">
                <a:solidFill>
                  <a:schemeClr val="accent1"/>
                </a:solidFill>
                <a:latin typeface="Cambria" panose="02040503050406030204" pitchFamily="18" charset="0"/>
              </a:defRPr>
            </a:lvl1pPr>
          </a:lstStyle>
          <a:p>
            <a:r>
              <a:rPr lang="en-US"/>
              <a:t>Table of contents</a:t>
            </a:r>
          </a:p>
        </p:txBody>
      </p:sp>
      <p:pic>
        <p:nvPicPr>
          <p:cNvPr id="3" name="Graphic 2">
            <a:extLst>
              <a:ext uri="{FF2B5EF4-FFF2-40B4-BE49-F238E27FC236}">
                <a16:creationId xmlns:a16="http://schemas.microsoft.com/office/drawing/2014/main" id="{D9A608CA-02FA-39AD-CD18-845A162435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7525" y="6340475"/>
            <a:ext cx="882103" cy="192459"/>
          </a:xfrm>
          <a:prstGeom prst="rect">
            <a:avLst/>
          </a:prstGeom>
        </p:spPr>
      </p:pic>
    </p:spTree>
    <p:extLst>
      <p:ext uri="{BB962C8B-B14F-4D97-AF65-F5344CB8AC3E}">
        <p14:creationId xmlns:p14="http://schemas.microsoft.com/office/powerpoint/2010/main" val="156907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Table of Contents">
    <p:bg>
      <p:bgPr>
        <a:solidFill>
          <a:schemeClr val="accent1"/>
        </a:solidFill>
        <a:effectLst/>
      </p:bgPr>
    </p:bg>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8333250E-CD0C-D1F4-21BE-5CF745476E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17525" y="914400"/>
            <a:ext cx="5391150" cy="5029200"/>
          </a:xfrm>
          <a:prstGeom prst="round2DiagRect">
            <a:avLst>
              <a:gd name="adj1" fmla="val 16189"/>
              <a:gd name="adj2" fmla="val 0"/>
            </a:avLst>
          </a:prstGeom>
          <a:ln w="88900" cap="sq">
            <a:noFill/>
            <a:miter lim="800000"/>
          </a:ln>
          <a:effectLst/>
        </p:spPr>
      </p:pic>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1006475" y="1403350"/>
            <a:ext cx="4009898" cy="1436658"/>
          </a:xfrm>
        </p:spPr>
        <p:txBody>
          <a:bodyPr anchor="t"/>
          <a:lstStyle>
            <a:lvl1pPr algn="l">
              <a:lnSpc>
                <a:spcPct val="85000"/>
              </a:lnSpc>
              <a:defRPr sz="4800" b="1" i="0">
                <a:solidFill>
                  <a:schemeClr val="accent1"/>
                </a:solidFill>
                <a:latin typeface="Cambria" panose="02040503050406030204" pitchFamily="18" charset="0"/>
              </a:defRPr>
            </a:lvl1pPr>
          </a:lstStyle>
          <a:p>
            <a:r>
              <a:rPr lang="en-US"/>
              <a:t>Table of contents</a:t>
            </a:r>
          </a:p>
        </p:txBody>
      </p:sp>
      <p:pic>
        <p:nvPicPr>
          <p:cNvPr id="5" name="Graphic 4">
            <a:extLst>
              <a:ext uri="{FF2B5EF4-FFF2-40B4-BE49-F238E27FC236}">
                <a16:creationId xmlns:a16="http://schemas.microsoft.com/office/drawing/2014/main" id="{AB4AF040-468E-1B54-3CFC-23DF55B2891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7525" y="6340475"/>
            <a:ext cx="877824" cy="191525"/>
          </a:xfrm>
          <a:prstGeom prst="rect">
            <a:avLst/>
          </a:prstGeom>
        </p:spPr>
      </p:pic>
    </p:spTree>
    <p:extLst>
      <p:ext uri="{BB962C8B-B14F-4D97-AF65-F5344CB8AC3E}">
        <p14:creationId xmlns:p14="http://schemas.microsoft.com/office/powerpoint/2010/main" val="340257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17525" y="2936732"/>
            <a:ext cx="4580555" cy="1329595"/>
          </a:xfrm>
        </p:spPr>
        <p:txBody>
          <a:bodyPr vert="horz" lIns="0" tIns="0" rIns="0" bIns="0" rtlCol="0" anchor="t">
            <a:noAutofit/>
          </a:bodyPr>
          <a:lstStyle>
            <a:lvl1pPr>
              <a:lnSpc>
                <a:spcPct val="85000"/>
              </a:lnSpc>
              <a:defRPr lang="en-US" sz="4800" b="1" i="0" kern="1200" dirty="0">
                <a:solidFill>
                  <a:schemeClr val="accent1"/>
                </a:solidFill>
                <a:latin typeface="Cambria" panose="02040503050406030204" pitchFamily="18" charset="0"/>
                <a:ea typeface="+mj-ea"/>
                <a:cs typeface="+mj-cs"/>
              </a:defRPr>
            </a:lvl1pPr>
          </a:lstStyle>
          <a:p>
            <a:pPr lvl="0"/>
            <a:r>
              <a:rPr lang="en-US"/>
              <a:t>Section name</a:t>
            </a:r>
          </a:p>
        </p:txBody>
      </p:sp>
      <p:sp>
        <p:nvSpPr>
          <p:cNvPr id="10" name="Text Placeholder 3">
            <a:extLst>
              <a:ext uri="{FF2B5EF4-FFF2-40B4-BE49-F238E27FC236}">
                <a16:creationId xmlns:a16="http://schemas.microsoft.com/office/drawing/2014/main" id="{935D12A4-DEC3-6376-E7C1-1E02535B9FAC}"/>
              </a:ext>
            </a:extLst>
          </p:cNvPr>
          <p:cNvSpPr>
            <a:spLocks noGrp="1"/>
          </p:cNvSpPr>
          <p:nvPr>
            <p:ph type="body" sz="quarter" idx="13" hasCustomPrompt="1"/>
          </p:nvPr>
        </p:nvSpPr>
        <p:spPr>
          <a:xfrm>
            <a:off x="517525" y="2507885"/>
            <a:ext cx="2701586" cy="403225"/>
          </a:xfrm>
        </p:spPr>
        <p:txBody>
          <a:bodyPr anchor="ct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Section 00</a:t>
            </a:r>
          </a:p>
        </p:txBody>
      </p:sp>
      <p:sp>
        <p:nvSpPr>
          <p:cNvPr id="11" name="Picture Placeholder 10">
            <a:extLst>
              <a:ext uri="{FF2B5EF4-FFF2-40B4-BE49-F238E27FC236}">
                <a16:creationId xmlns:a16="http://schemas.microsoft.com/office/drawing/2014/main" id="{C88A5CDD-6368-D650-2359-F890B7F1AD81}"/>
              </a:ext>
            </a:extLst>
          </p:cNvPr>
          <p:cNvSpPr>
            <a:spLocks noGrp="1"/>
          </p:cNvSpPr>
          <p:nvPr>
            <p:ph type="pic" sz="quarter" idx="14"/>
          </p:nvPr>
        </p:nvSpPr>
        <p:spPr>
          <a:xfrm>
            <a:off x="6283325" y="914400"/>
            <a:ext cx="5213304" cy="5029200"/>
          </a:xfrm>
          <a:prstGeom prst="round2DiagRect">
            <a:avLst>
              <a:gd name="adj1" fmla="val 12064"/>
              <a:gd name="adj2" fmla="val 0"/>
            </a:avLst>
          </a:prstGeom>
          <a:solidFill>
            <a:schemeClr val="accent6">
              <a:lumMod val="20000"/>
              <a:lumOff val="80000"/>
            </a:schemeClr>
          </a:solidFill>
        </p:spPr>
        <p:txBody>
          <a:bodyPr/>
          <a:lstStyle>
            <a:lvl1pPr marL="0" indent="0">
              <a:buNone/>
              <a:defRPr/>
            </a:lvl1pPr>
          </a:lstStyle>
          <a:p>
            <a:r>
              <a:rPr lang="en-US"/>
              <a:t>Click icon to add picture</a:t>
            </a:r>
            <a:endParaRPr lang="en-BR"/>
          </a:p>
        </p:txBody>
      </p:sp>
      <p:pic>
        <p:nvPicPr>
          <p:cNvPr id="4" name="Graphic 3">
            <a:extLst>
              <a:ext uri="{FF2B5EF4-FFF2-40B4-BE49-F238E27FC236}">
                <a16:creationId xmlns:a16="http://schemas.microsoft.com/office/drawing/2014/main" id="{7AE2E26F-3442-A002-2511-6DB1989BA6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Tree>
    <p:extLst>
      <p:ext uri="{BB962C8B-B14F-4D97-AF65-F5344CB8AC3E}">
        <p14:creationId xmlns:p14="http://schemas.microsoft.com/office/powerpoint/2010/main" val="371371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ub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F5C34-6B84-18C9-DDF7-8E045BC2A187}"/>
              </a:ext>
            </a:extLst>
          </p:cNvPr>
          <p:cNvSpPr/>
          <p:nvPr userDrawn="1"/>
        </p:nvSpPr>
        <p:spPr>
          <a:xfrm>
            <a:off x="0" y="0"/>
            <a:ext cx="42177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6154327" y="2946564"/>
            <a:ext cx="5498174" cy="1329595"/>
          </a:xfrm>
        </p:spPr>
        <p:txBody>
          <a:bodyPr vert="horz" lIns="0" tIns="0" rIns="0" bIns="0" rtlCol="0" anchor="t">
            <a:noAutofit/>
          </a:bodyPr>
          <a:lstStyle>
            <a:lvl1pPr>
              <a:lnSpc>
                <a:spcPct val="85000"/>
              </a:lnSpc>
              <a:defRPr lang="en-US" sz="4800" b="1" i="0" kern="1200" dirty="0">
                <a:solidFill>
                  <a:schemeClr val="accent1"/>
                </a:solidFill>
                <a:latin typeface="Cambria" panose="02040503050406030204" pitchFamily="18" charset="0"/>
                <a:ea typeface="+mj-ea"/>
                <a:cs typeface="+mj-cs"/>
              </a:defRPr>
            </a:lvl1pPr>
          </a:lstStyle>
          <a:p>
            <a:pPr lvl="0"/>
            <a:r>
              <a:rPr lang="en-US"/>
              <a:t>Sub-section name</a:t>
            </a:r>
          </a:p>
        </p:txBody>
      </p:sp>
      <p:sp>
        <p:nvSpPr>
          <p:cNvPr id="10" name="Text Placeholder 3">
            <a:extLst>
              <a:ext uri="{FF2B5EF4-FFF2-40B4-BE49-F238E27FC236}">
                <a16:creationId xmlns:a16="http://schemas.microsoft.com/office/drawing/2014/main" id="{935D12A4-DEC3-6376-E7C1-1E02535B9FAC}"/>
              </a:ext>
            </a:extLst>
          </p:cNvPr>
          <p:cNvSpPr>
            <a:spLocks noGrp="1"/>
          </p:cNvSpPr>
          <p:nvPr>
            <p:ph type="body" sz="quarter" idx="13" hasCustomPrompt="1"/>
          </p:nvPr>
        </p:nvSpPr>
        <p:spPr>
          <a:xfrm>
            <a:off x="6154327" y="2517717"/>
            <a:ext cx="2701691" cy="403225"/>
          </a:xfrm>
        </p:spPr>
        <p:txBody>
          <a:bodyPr anchor="ct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Section 00</a:t>
            </a:r>
          </a:p>
        </p:txBody>
      </p:sp>
      <p:sp>
        <p:nvSpPr>
          <p:cNvPr id="8" name="Picture Placeholder 6">
            <a:extLst>
              <a:ext uri="{FF2B5EF4-FFF2-40B4-BE49-F238E27FC236}">
                <a16:creationId xmlns:a16="http://schemas.microsoft.com/office/drawing/2014/main" id="{BDFFD791-256B-43BB-E621-D7CF576F0630}"/>
              </a:ext>
            </a:extLst>
          </p:cNvPr>
          <p:cNvSpPr>
            <a:spLocks noGrp="1"/>
          </p:cNvSpPr>
          <p:nvPr>
            <p:ph type="pic" sz="quarter" idx="15"/>
          </p:nvPr>
        </p:nvSpPr>
        <p:spPr>
          <a:xfrm>
            <a:off x="520449" y="914400"/>
            <a:ext cx="4558581" cy="5029200"/>
          </a:xfrm>
          <a:prstGeom prst="round2DiagRect">
            <a:avLst/>
          </a:prstGeom>
          <a:solidFill>
            <a:schemeClr val="accent6"/>
          </a:solidFill>
        </p:spPr>
        <p:txBody>
          <a:bodyPr/>
          <a:lstStyle/>
          <a:p>
            <a:r>
              <a:rPr lang="en-US"/>
              <a:t>Click icon to add picture</a:t>
            </a:r>
          </a:p>
        </p:txBody>
      </p:sp>
      <p:pic>
        <p:nvPicPr>
          <p:cNvPr id="4" name="Graphic 3">
            <a:extLst>
              <a:ext uri="{FF2B5EF4-FFF2-40B4-BE49-F238E27FC236}">
                <a16:creationId xmlns:a16="http://schemas.microsoft.com/office/drawing/2014/main" id="{029B6E7B-3819-CAE5-D13C-74072D9077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77824" cy="191525"/>
          </a:xfrm>
          <a:prstGeom prst="rect">
            <a:avLst/>
          </a:prstGeom>
        </p:spPr>
      </p:pic>
      <p:sp>
        <p:nvSpPr>
          <p:cNvPr id="5" name="TextBox 4">
            <a:extLst>
              <a:ext uri="{FF2B5EF4-FFF2-40B4-BE49-F238E27FC236}">
                <a16:creationId xmlns:a16="http://schemas.microsoft.com/office/drawing/2014/main" id="{FF7F7579-B963-45E4-4FDC-AA0B9254C385}"/>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183778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Gr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6"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6" y="329184"/>
            <a:ext cx="11160000" cy="192024"/>
          </a:xfrm>
        </p:spPr>
        <p:txBody>
          <a:bodyPr/>
          <a:lstStyle>
            <a:lvl1pPr>
              <a:defRPr sz="1200" b="1">
                <a:solidFill>
                  <a:schemeClr val="accent6">
                    <a:lumMod val="60000"/>
                    <a:lumOff val="40000"/>
                  </a:schemeClr>
                </a:solidFill>
              </a:defRPr>
            </a:lvl1pPr>
          </a:lstStyle>
          <a:p>
            <a:pPr lvl="0"/>
            <a:r>
              <a:rPr lang="en-US"/>
              <a:t>Section title</a:t>
            </a:r>
          </a:p>
        </p:txBody>
      </p:sp>
      <p:pic>
        <p:nvPicPr>
          <p:cNvPr id="19" name="Graphic 18">
            <a:extLst>
              <a:ext uri="{FF2B5EF4-FFF2-40B4-BE49-F238E27FC236}">
                <a16:creationId xmlns:a16="http://schemas.microsoft.com/office/drawing/2014/main" id="{0844B74D-289A-3CF1-4C77-B1C15C2B4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3" name="TextBox 2">
            <a:extLst>
              <a:ext uri="{FF2B5EF4-FFF2-40B4-BE49-F238E27FC236}">
                <a16:creationId xmlns:a16="http://schemas.microsoft.com/office/drawing/2014/main" id="{6DF2872C-9653-1F52-7643-7D8673EA360E}"/>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3866583615"/>
      </p:ext>
    </p:extLst>
  </p:cSld>
  <p:clrMapOvr>
    <a:masterClrMapping/>
  </p:clrMapOvr>
  <p:extLst>
    <p:ext uri="{DCECCB84-F9BA-43D5-87BE-67443E8EF086}">
      <p15:sldGuideLst xmlns:p15="http://schemas.microsoft.com/office/powerpoint/2012/main">
        <p15:guide id="1" pos="3840">
          <p15:clr>
            <a:srgbClr val="FBAE40"/>
          </p15:clr>
        </p15:guide>
        <p15:guide id="2" pos="3726">
          <p15:clr>
            <a:srgbClr val="FBAE40"/>
          </p15:clr>
        </p15:guide>
        <p15:guide id="3" pos="3954">
          <p15:clr>
            <a:srgbClr val="FBAE40"/>
          </p15:clr>
        </p15:guide>
        <p15:guide id="4" orient="horz" pos="2500">
          <p15:clr>
            <a:srgbClr val="FBAE40"/>
          </p15:clr>
        </p15:guide>
        <p15:guide id="5" orient="horz" pos="238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Accent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3760825" y="701294"/>
            <a:ext cx="792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3754476" y="329184"/>
            <a:ext cx="7919998" cy="192024"/>
          </a:xfrm>
        </p:spPr>
        <p:txBody>
          <a:bodyPr/>
          <a:lstStyle>
            <a:lvl1pPr>
              <a:defRPr sz="1200" b="1">
                <a:solidFill>
                  <a:schemeClr val="bg1">
                    <a:lumMod val="65000"/>
                  </a:schemeClr>
                </a:solidFill>
              </a:defRPr>
            </a:lvl1pPr>
          </a:lstStyle>
          <a:p>
            <a:pPr lvl="0"/>
            <a:r>
              <a:rPr lang="en-US"/>
              <a:t>Section title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21" name="Rectangle 20">
            <a:extLst>
              <a:ext uri="{FF2B5EF4-FFF2-40B4-BE49-F238E27FC236}">
                <a16:creationId xmlns:a16="http://schemas.microsoft.com/office/drawing/2014/main" id="{0A3A0E3A-7E0F-67F5-6787-421CDB77D099}"/>
              </a:ext>
            </a:extLst>
          </p:cNvPr>
          <p:cNvSpPr/>
          <p:nvPr userDrawn="1"/>
        </p:nvSpPr>
        <p:spPr>
          <a:xfrm>
            <a:off x="1" y="0"/>
            <a:ext cx="19128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6">
            <a:extLst>
              <a:ext uri="{FF2B5EF4-FFF2-40B4-BE49-F238E27FC236}">
                <a16:creationId xmlns:a16="http://schemas.microsoft.com/office/drawing/2014/main" id="{E56E99B5-A874-D747-B2F6-86AA92BCE6A8}"/>
              </a:ext>
            </a:extLst>
          </p:cNvPr>
          <p:cNvSpPr>
            <a:spLocks noGrp="1"/>
          </p:cNvSpPr>
          <p:nvPr>
            <p:ph type="pic" sz="quarter" idx="15"/>
          </p:nvPr>
        </p:nvSpPr>
        <p:spPr>
          <a:xfrm>
            <a:off x="530730" y="698500"/>
            <a:ext cx="2777492" cy="5429250"/>
          </a:xfrm>
          <a:prstGeom prst="round2DiagRect">
            <a:avLst/>
          </a:prstGeom>
          <a:solidFill>
            <a:schemeClr val="accent6"/>
          </a:solidFill>
        </p:spPr>
        <p:txBody>
          <a:bodyPr/>
          <a:lstStyle/>
          <a:p>
            <a:r>
              <a:rPr lang="en-US"/>
              <a:t>Click icon to add picture</a:t>
            </a:r>
          </a:p>
        </p:txBody>
      </p:sp>
      <p:pic>
        <p:nvPicPr>
          <p:cNvPr id="23" name="Graphic 22">
            <a:extLst>
              <a:ext uri="{FF2B5EF4-FFF2-40B4-BE49-F238E27FC236}">
                <a16:creationId xmlns:a16="http://schemas.microsoft.com/office/drawing/2014/main" id="{A2094BB9-CED1-32DB-B548-D370258CE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77824" cy="191525"/>
          </a:xfrm>
          <a:prstGeom prst="rect">
            <a:avLst/>
          </a:prstGeom>
        </p:spPr>
      </p:pic>
    </p:spTree>
    <p:extLst>
      <p:ext uri="{BB962C8B-B14F-4D97-AF65-F5344CB8AC3E}">
        <p14:creationId xmlns:p14="http://schemas.microsoft.com/office/powerpoint/2010/main" val="3111669620"/>
      </p:ext>
    </p:extLst>
  </p:cSld>
  <p:clrMapOvr>
    <a:masterClrMapping/>
  </p:clrMapOvr>
  <p:extLst>
    <p:ext uri="{DCECCB84-F9BA-43D5-87BE-67443E8EF086}">
      <p15:sldGuideLst xmlns:p15="http://schemas.microsoft.com/office/powerpoint/2012/main">
        <p15:guide id="1" pos="2366">
          <p15:clr>
            <a:srgbClr val="FBAE40"/>
          </p15:clr>
        </p15:guide>
        <p15:guide id="2" orient="horz" pos="2500">
          <p15:clr>
            <a:srgbClr val="FBAE40"/>
          </p15:clr>
        </p15:guide>
        <p15:guide id="3" orient="horz" pos="238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with Accen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792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7920000" cy="192024"/>
          </a:xfrm>
        </p:spPr>
        <p:txBody>
          <a:bodyPr/>
          <a:lstStyle>
            <a:lvl1pPr>
              <a:defRPr sz="1050" b="1">
                <a:solidFill>
                  <a:schemeClr val="bg1">
                    <a:lumMod val="65000"/>
                  </a:schemeClr>
                </a:solidFill>
              </a:defRPr>
            </a:lvl1pPr>
          </a:lstStyle>
          <a:p>
            <a:pPr lvl="0"/>
            <a:r>
              <a:rPr lang="en-US"/>
              <a:t>Section title</a:t>
            </a:r>
          </a:p>
        </p:txBody>
      </p:sp>
      <p:pic>
        <p:nvPicPr>
          <p:cNvPr id="4" name="Graphic 3">
            <a:extLst>
              <a:ext uri="{FF2B5EF4-FFF2-40B4-BE49-F238E27FC236}">
                <a16:creationId xmlns:a16="http://schemas.microsoft.com/office/drawing/2014/main" id="{5D8C7CDD-9C0F-F609-5E95-3ECE999BD4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525" y="6340475"/>
            <a:ext cx="882103" cy="192459"/>
          </a:xfrm>
          <a:prstGeom prst="rect">
            <a:avLst/>
          </a:prstGeom>
        </p:spPr>
      </p:pic>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5" name="Rectangle 4">
            <a:extLst>
              <a:ext uri="{FF2B5EF4-FFF2-40B4-BE49-F238E27FC236}">
                <a16:creationId xmlns:a16="http://schemas.microsoft.com/office/drawing/2014/main" id="{E4536497-7189-2522-3E54-49BEC260A838}"/>
              </a:ext>
            </a:extLst>
          </p:cNvPr>
          <p:cNvSpPr/>
          <p:nvPr userDrawn="1"/>
        </p:nvSpPr>
        <p:spPr>
          <a:xfrm>
            <a:off x="10279126" y="0"/>
            <a:ext cx="19128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6">
            <a:extLst>
              <a:ext uri="{FF2B5EF4-FFF2-40B4-BE49-F238E27FC236}">
                <a16:creationId xmlns:a16="http://schemas.microsoft.com/office/drawing/2014/main" id="{DB33326E-A86A-B884-E6D9-185B2DC0D5DA}"/>
              </a:ext>
            </a:extLst>
          </p:cNvPr>
          <p:cNvSpPr>
            <a:spLocks noGrp="1"/>
          </p:cNvSpPr>
          <p:nvPr>
            <p:ph type="pic" sz="quarter" idx="15"/>
          </p:nvPr>
        </p:nvSpPr>
        <p:spPr>
          <a:xfrm>
            <a:off x="8890380" y="701294"/>
            <a:ext cx="2777492" cy="5426456"/>
          </a:xfrm>
          <a:prstGeom prst="round2DiagRect">
            <a:avLst/>
          </a:prstGeom>
          <a:solidFill>
            <a:schemeClr val="accent6"/>
          </a:solidFill>
        </p:spPr>
        <p:txBody>
          <a:bodyPr/>
          <a:lstStyle/>
          <a:p>
            <a:r>
              <a:rPr lang="en-US"/>
              <a:t>Click icon to add picture</a:t>
            </a:r>
          </a:p>
        </p:txBody>
      </p:sp>
      <p:sp>
        <p:nvSpPr>
          <p:cNvPr id="8" name="TextBox 7">
            <a:extLst>
              <a:ext uri="{FF2B5EF4-FFF2-40B4-BE49-F238E27FC236}">
                <a16:creationId xmlns:a16="http://schemas.microsoft.com/office/drawing/2014/main" id="{757F2239-26A4-4F98-A56F-6E42ED78A669}"/>
              </a:ext>
            </a:extLst>
          </p:cNvPr>
          <p:cNvSpPr txBox="1"/>
          <p:nvPr userDrawn="1"/>
        </p:nvSpPr>
        <p:spPr>
          <a:xfrm>
            <a:off x="11281283" y="634458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3627775446"/>
      </p:ext>
    </p:extLst>
  </p:cSld>
  <p:clrMapOvr>
    <a:masterClrMapping/>
  </p:clrMapOvr>
  <p:extLst>
    <p:ext uri="{DCECCB84-F9BA-43D5-87BE-67443E8EF086}">
      <p15:sldGuideLst xmlns:p15="http://schemas.microsoft.com/office/powerpoint/2012/main">
        <p15:guide id="1" pos="5314">
          <p15:clr>
            <a:srgbClr val="FBAE40"/>
          </p15:clr>
        </p15:guide>
        <p15:guide id="2" orient="horz" pos="2500">
          <p15:clr>
            <a:srgbClr val="FBAE40"/>
          </p15:clr>
        </p15:guide>
        <p15:guide id="3" orient="horz" pos="238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6D5EA-E5D6-4199-8053-1C96E770E1AD}"/>
              </a:ext>
            </a:extLst>
          </p:cNvPr>
          <p:cNvSpPr>
            <a:spLocks noGrp="1"/>
          </p:cNvSpPr>
          <p:nvPr>
            <p:ph type="title"/>
          </p:nvPr>
        </p:nvSpPr>
        <p:spPr>
          <a:xfrm>
            <a:off x="517525" y="698500"/>
            <a:ext cx="11156949" cy="553998"/>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4EEA3FB6-5170-3F6D-7CAC-6A7A5E05EDBA}"/>
              </a:ext>
            </a:extLst>
          </p:cNvPr>
          <p:cNvSpPr>
            <a:spLocks noGrp="1"/>
          </p:cNvSpPr>
          <p:nvPr>
            <p:ph type="body" idx="1"/>
          </p:nvPr>
        </p:nvSpPr>
        <p:spPr>
          <a:xfrm>
            <a:off x="517525" y="1627188"/>
            <a:ext cx="5391149" cy="4502150"/>
          </a:xfrm>
          <a:prstGeom prst="rect">
            <a:avLst/>
          </a:prstGeom>
        </p:spPr>
        <p:txBody>
          <a:bodyPr vert="horz" lIns="0" tIns="0" rIns="0" bIns="0" rtlCol="0">
            <a:noAutofit/>
          </a:bodyPr>
          <a:lstStyle/>
          <a:p>
            <a:pPr marL="0" lvl="0" indent="0" algn="l" defTabSz="914400" rtl="0" eaLnBrk="1" latinLnBrk="0" hangingPunct="1">
              <a:lnSpc>
                <a:spcPct val="100000"/>
              </a:lnSpc>
              <a:spcBef>
                <a:spcPts val="900"/>
              </a:spcBef>
              <a:buFontTx/>
              <a:buNone/>
            </a:pPr>
            <a:r>
              <a:rPr lang="en-US"/>
              <a:t>Click to edit Master text styles</a:t>
            </a:r>
          </a:p>
          <a:p>
            <a:pPr marL="0" lvl="1" indent="0" algn="l" defTabSz="914400" rtl="0" eaLnBrk="1" latinLnBrk="0" hangingPunct="1">
              <a:lnSpc>
                <a:spcPct val="100000"/>
              </a:lnSpc>
              <a:spcBef>
                <a:spcPts val="900"/>
              </a:spcBef>
              <a:buFontTx/>
              <a:buNone/>
            </a:pPr>
            <a:r>
              <a:rPr lang="en-US"/>
              <a:t>Second level</a:t>
            </a:r>
          </a:p>
          <a:p>
            <a:pPr marL="0" lvl="2" indent="0" algn="l" defTabSz="914400" rtl="0" eaLnBrk="1" latinLnBrk="0" hangingPunct="1">
              <a:lnSpc>
                <a:spcPct val="100000"/>
              </a:lnSpc>
              <a:spcBef>
                <a:spcPts val="900"/>
              </a:spcBef>
              <a:buFontTx/>
              <a:buNone/>
            </a:pPr>
            <a:r>
              <a:rPr lang="en-US"/>
              <a:t>Third level</a:t>
            </a:r>
          </a:p>
          <a:p>
            <a:pPr marL="0" lvl="3" indent="0" algn="l" defTabSz="914400" rtl="0" eaLnBrk="1" latinLnBrk="0" hangingPunct="1">
              <a:lnSpc>
                <a:spcPct val="100000"/>
              </a:lnSpc>
              <a:spcBef>
                <a:spcPts val="900"/>
              </a:spcBef>
              <a:buFontTx/>
              <a:buNone/>
            </a:pPr>
            <a:r>
              <a:rPr lang="en-US"/>
              <a:t>Fourth level</a:t>
            </a:r>
          </a:p>
          <a:p>
            <a:pPr marL="0" lvl="4" indent="0" algn="l" defTabSz="914400" rtl="0" eaLnBrk="1" latinLnBrk="0" hangingPunct="1">
              <a:lnSpc>
                <a:spcPct val="100000"/>
              </a:lnSpc>
              <a:spcBef>
                <a:spcPts val="900"/>
              </a:spcBef>
              <a:buFontTx/>
              <a:buNone/>
            </a:pPr>
            <a:r>
              <a:rPr lang="en-US"/>
              <a:t>Fifth level</a:t>
            </a:r>
          </a:p>
        </p:txBody>
      </p:sp>
      <p:sp>
        <p:nvSpPr>
          <p:cNvPr id="4" name="Date Placeholder 3">
            <a:extLst>
              <a:ext uri="{FF2B5EF4-FFF2-40B4-BE49-F238E27FC236}">
                <a16:creationId xmlns:a16="http://schemas.microsoft.com/office/drawing/2014/main" id="{CD4FE47B-3BA2-8F80-87F6-453C4D049E32}"/>
              </a:ext>
            </a:extLst>
          </p:cNvPr>
          <p:cNvSpPr>
            <a:spLocks noGrp="1"/>
          </p:cNvSpPr>
          <p:nvPr>
            <p:ph type="dt" sz="half" idx="2"/>
          </p:nvPr>
        </p:nvSpPr>
        <p:spPr>
          <a:xfrm>
            <a:off x="9052716" y="525686"/>
            <a:ext cx="2621759" cy="172814"/>
          </a:xfrm>
          <a:prstGeom prst="rect">
            <a:avLst/>
          </a:prstGeom>
        </p:spPr>
        <p:txBody>
          <a:bodyPr vert="horz" lIns="0" tIns="0" rIns="0" bIns="0" rtlCol="0" anchor="ctr">
            <a:noAutofit/>
          </a:bodyPr>
          <a:lstStyle>
            <a:lvl1pPr algn="r">
              <a:defRPr sz="1000" b="1">
                <a:solidFill>
                  <a:schemeClr val="accent4"/>
                </a:solidFill>
              </a:defRPr>
            </a:lvl1pPr>
          </a:lstStyle>
          <a:p>
            <a:endParaRPr lang="en-US"/>
          </a:p>
        </p:txBody>
      </p:sp>
      <p:sp>
        <p:nvSpPr>
          <p:cNvPr id="5" name="Footer Placeholder 4">
            <a:extLst>
              <a:ext uri="{FF2B5EF4-FFF2-40B4-BE49-F238E27FC236}">
                <a16:creationId xmlns:a16="http://schemas.microsoft.com/office/drawing/2014/main" id="{08004D4D-2367-9A78-3437-B7CE50C075E8}"/>
              </a:ext>
            </a:extLst>
          </p:cNvPr>
          <p:cNvSpPr>
            <a:spLocks noGrp="1"/>
          </p:cNvSpPr>
          <p:nvPr>
            <p:ph type="ftr" sz="quarter" idx="3"/>
          </p:nvPr>
        </p:nvSpPr>
        <p:spPr>
          <a:xfrm>
            <a:off x="7239688" y="6340475"/>
            <a:ext cx="4034634" cy="192024"/>
          </a:xfrm>
          <a:prstGeom prst="rect">
            <a:avLst/>
          </a:prstGeom>
        </p:spPr>
        <p:txBody>
          <a:bodyPr vert="horz" lIns="0" tIns="0" rIns="0" bIns="0" rtlCol="0" anchor="ctr">
            <a:noAutofit/>
          </a:bodyPr>
          <a:lstStyle>
            <a:lvl1pPr algn="r">
              <a:defRPr sz="1000" b="1">
                <a:solidFill>
                  <a:schemeClr val="accent4"/>
                </a:solidFill>
              </a:defRPr>
            </a:lvl1pPr>
          </a:lstStyle>
          <a:p>
            <a:endParaRPr lang="en-US"/>
          </a:p>
        </p:txBody>
      </p:sp>
      <p:sp>
        <p:nvSpPr>
          <p:cNvPr id="6" name="Slide Number Placeholder 5">
            <a:extLst>
              <a:ext uri="{FF2B5EF4-FFF2-40B4-BE49-F238E27FC236}">
                <a16:creationId xmlns:a16="http://schemas.microsoft.com/office/drawing/2014/main" id="{709ED567-423E-47A7-A04C-25EF7C8B5CAF}"/>
              </a:ext>
            </a:extLst>
          </p:cNvPr>
          <p:cNvSpPr>
            <a:spLocks noGrp="1"/>
          </p:cNvSpPr>
          <p:nvPr>
            <p:ph type="sldNum" sz="quarter" idx="4"/>
          </p:nvPr>
        </p:nvSpPr>
        <p:spPr>
          <a:xfrm>
            <a:off x="11278391" y="6340475"/>
            <a:ext cx="396084" cy="192024"/>
          </a:xfrm>
          <a:prstGeom prst="rect">
            <a:avLst/>
          </a:prstGeom>
        </p:spPr>
        <p:txBody>
          <a:bodyPr vert="horz" lIns="0" tIns="0" rIns="0" bIns="0" rtlCol="0" anchor="ctr">
            <a:noAutofit/>
          </a:bodyPr>
          <a:lstStyle>
            <a:lvl1pPr algn="r">
              <a:defRPr sz="1000" b="0">
                <a:solidFill>
                  <a:schemeClr val="accent2"/>
                </a:solidFill>
              </a:defRPr>
            </a:lvl1pPr>
          </a:lstStyle>
          <a:p>
            <a:fld id="{1FAE0358-8572-0247-A8EC-B326082CFE2D}" type="slidenum">
              <a:rPr lang="en-US" smtClean="0"/>
              <a:pPr/>
              <a:t>‹#›</a:t>
            </a:fld>
            <a:endParaRPr lang="en-US"/>
          </a:p>
        </p:txBody>
      </p:sp>
    </p:spTree>
    <p:extLst>
      <p:ext uri="{BB962C8B-B14F-4D97-AF65-F5344CB8AC3E}">
        <p14:creationId xmlns:p14="http://schemas.microsoft.com/office/powerpoint/2010/main" val="81538615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662" r:id="rId14"/>
    <p:sldLayoutId id="2147483677" r:id="rId15"/>
    <p:sldLayoutId id="2147483667" r:id="rId16"/>
    <p:sldLayoutId id="2147483666" r:id="rId17"/>
    <p:sldLayoutId id="2147483669" r:id="rId18"/>
    <p:sldLayoutId id="2147483671" r:id="rId19"/>
    <p:sldLayoutId id="2147483678" r:id="rId20"/>
    <p:sldLayoutId id="2147483722" r:id="rId21"/>
    <p:sldLayoutId id="2147483723" r:id="rId22"/>
    <p:sldLayoutId id="2147483716" r:id="rId23"/>
    <p:sldLayoutId id="2147483715" r:id="rId24"/>
    <p:sldLayoutId id="2147483693" r:id="rId25"/>
    <p:sldLayoutId id="2147483724" r:id="rId26"/>
  </p:sldLayoutIdLst>
  <p:hf hdr="0" ftr="0" dt="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108000" algn="l" defTabSz="914400" rtl="0" eaLnBrk="1" latinLnBrk="0" hangingPunct="1">
        <a:lnSpc>
          <a:spcPct val="100000"/>
        </a:lnSpc>
        <a:spcBef>
          <a:spcPts val="600"/>
        </a:spcBef>
        <a:spcAft>
          <a:spcPts val="0"/>
        </a:spcAft>
        <a:buFontTx/>
        <a:buNone/>
        <a:defRPr sz="1000" b="0" i="0" kern="1200">
          <a:solidFill>
            <a:schemeClr val="tx1"/>
          </a:solidFill>
          <a:latin typeface="Arial" panose="020B0604020202020204" pitchFamily="34" charset="0"/>
          <a:ea typeface="+mn-ea"/>
          <a:cs typeface="+mn-cs"/>
        </a:defRPr>
      </a:lvl1pPr>
      <a:lvl2pPr marL="180000" indent="-108000" algn="l" defTabSz="914400" rtl="0" eaLnBrk="1" latinLnBrk="0" hangingPunct="1">
        <a:lnSpc>
          <a:spcPct val="100000"/>
        </a:lnSpc>
        <a:spcBef>
          <a:spcPts val="8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2pPr>
      <a:lvl3pPr marL="324000" indent="-108000" algn="l" defTabSz="914400" rtl="0" eaLnBrk="1" latinLnBrk="0" hangingPunct="1">
        <a:lnSpc>
          <a:spcPct val="100000"/>
        </a:lnSpc>
        <a:spcBef>
          <a:spcPts val="3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3pPr>
      <a:lvl4pPr marL="468000" indent="-108000" algn="l" defTabSz="914400" rtl="0" eaLnBrk="1" latinLnBrk="0" hangingPunct="1">
        <a:lnSpc>
          <a:spcPct val="100000"/>
        </a:lnSpc>
        <a:spcBef>
          <a:spcPts val="3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4pPr>
      <a:lvl5pPr marL="625475" indent="-107950" algn="l" defTabSz="914400" rtl="0" eaLnBrk="1" latinLnBrk="0" hangingPunct="1">
        <a:lnSpc>
          <a:spcPct val="100000"/>
        </a:lnSpc>
        <a:spcBef>
          <a:spcPts val="3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4">
          <p15:clr>
            <a:srgbClr val="F26B43"/>
          </p15:clr>
        </p15:guide>
        <p15:guide id="2" pos="7356">
          <p15:clr>
            <a:srgbClr val="F26B43"/>
          </p15:clr>
        </p15:guide>
        <p15:guide id="5" orient="horz" pos="326">
          <p15:clr>
            <a:srgbClr val="F26B43"/>
          </p15:clr>
        </p15:guide>
        <p15:guide id="6" orient="horz" pos="3994">
          <p15:clr>
            <a:srgbClr val="F26B43"/>
          </p15:clr>
        </p15:guide>
        <p15:guide id="7" orient="horz" pos="440">
          <p15:clr>
            <a:srgbClr val="F26B43"/>
          </p15:clr>
        </p15:guide>
        <p15:guide id="8" orient="horz" pos="3860">
          <p15:clr>
            <a:srgbClr val="F26B43"/>
          </p15:clr>
        </p15:guide>
        <p15:guide id="9" orient="horz" pos="10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93,925 Veterinary Stock Photos - Free &amp; Royalty-Free Stock Photos from  Dreamstime">
            <a:extLst>
              <a:ext uri="{FF2B5EF4-FFF2-40B4-BE49-F238E27FC236}">
                <a16:creationId xmlns:a16="http://schemas.microsoft.com/office/drawing/2014/main" id="{9D2EA377-4315-4F18-96B4-43FA98B7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564" t="729" r="21986" b="469"/>
          <a:stretch>
            <a:fillRect/>
          </a:stretch>
        </p:blipFill>
        <p:spPr bwMode="auto">
          <a:xfrm>
            <a:off x="530730" y="927574"/>
            <a:ext cx="2777492" cy="5016027"/>
          </a:xfrm>
          <a:custGeom>
            <a:avLst/>
            <a:gdLst>
              <a:gd name="connsiteX0" fmla="*/ 357491 w 2777492"/>
              <a:gd name="connsiteY0" fmla="*/ 0 h 5016027"/>
              <a:gd name="connsiteX1" fmla="*/ 2777492 w 2777492"/>
              <a:gd name="connsiteY1" fmla="*/ 0 h 5016027"/>
              <a:gd name="connsiteX2" fmla="*/ 2777492 w 2777492"/>
              <a:gd name="connsiteY2" fmla="*/ 4553102 h 5016027"/>
              <a:gd name="connsiteX3" fmla="*/ 2314567 w 2777492"/>
              <a:gd name="connsiteY3" fmla="*/ 5016027 h 5016027"/>
              <a:gd name="connsiteX4" fmla="*/ 0 w 2777492"/>
              <a:gd name="connsiteY4" fmla="*/ 5016027 h 5016027"/>
              <a:gd name="connsiteX5" fmla="*/ 0 w 2777492"/>
              <a:gd name="connsiteY5" fmla="*/ 449752 h 5016027"/>
              <a:gd name="connsiteX6" fmla="*/ 282734 w 2777492"/>
              <a:gd name="connsiteY6" fmla="*/ 23206 h 50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7492" h="5016027">
                <a:moveTo>
                  <a:pt x="357491" y="0"/>
                </a:moveTo>
                <a:lnTo>
                  <a:pt x="2777492" y="0"/>
                </a:lnTo>
                <a:lnTo>
                  <a:pt x="2777492" y="4553102"/>
                </a:lnTo>
                <a:cubicBezTo>
                  <a:pt x="2777492" y="4808768"/>
                  <a:pt x="2570233" y="5016027"/>
                  <a:pt x="2314567" y="5016027"/>
                </a:cubicBezTo>
                <a:lnTo>
                  <a:pt x="0" y="5016027"/>
                </a:lnTo>
                <a:lnTo>
                  <a:pt x="0" y="449752"/>
                </a:lnTo>
                <a:cubicBezTo>
                  <a:pt x="0" y="258003"/>
                  <a:pt x="116583" y="93482"/>
                  <a:pt x="282734" y="23206"/>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6AED3478-342E-3E57-1ADC-762A01C2FA48}"/>
              </a:ext>
            </a:extLst>
          </p:cNvPr>
          <p:cNvGraphicFramePr>
            <a:graphicFrameLocks noGrp="1"/>
          </p:cNvGraphicFramePr>
          <p:nvPr>
            <p:extLst>
              <p:ext uri="{D42A27DB-BD31-4B8C-83A1-F6EECF244321}">
                <p14:modId xmlns:p14="http://schemas.microsoft.com/office/powerpoint/2010/main" val="3709128529"/>
              </p:ext>
            </p:extLst>
          </p:nvPr>
        </p:nvGraphicFramePr>
        <p:xfrm>
          <a:off x="3754476" y="1628775"/>
          <a:ext cx="7902575" cy="3810067"/>
        </p:xfrm>
        <a:graphic>
          <a:graphicData uri="http://schemas.openxmlformats.org/drawingml/2006/table">
            <a:tbl>
              <a:tblPr firstRow="1" bandRow="1">
                <a:tableStyleId>{5C22544A-7EE6-4342-B048-85BDC9FD1C3A}</a:tableStyleId>
              </a:tblPr>
              <a:tblGrid>
                <a:gridCol w="1156099">
                  <a:extLst>
                    <a:ext uri="{9D8B030D-6E8A-4147-A177-3AD203B41FA5}">
                      <a16:colId xmlns:a16="http://schemas.microsoft.com/office/drawing/2014/main" val="1675328040"/>
                    </a:ext>
                  </a:extLst>
                </a:gridCol>
                <a:gridCol w="6746476">
                  <a:extLst>
                    <a:ext uri="{9D8B030D-6E8A-4147-A177-3AD203B41FA5}">
                      <a16:colId xmlns:a16="http://schemas.microsoft.com/office/drawing/2014/main" val="883906111"/>
                    </a:ext>
                  </a:extLst>
                </a:gridCol>
              </a:tblGrid>
              <a:tr h="887195">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endParaRPr lang="en-GB" sz="1000" b="0" i="0">
                        <a:solidFill>
                          <a:schemeClr val="tx1"/>
                        </a:solidFill>
                        <a:latin typeface="Arial" panose="020B0604020202020204" pitchFamily="34" charset="0"/>
                      </a:endParaRPr>
                    </a:p>
                  </a:txBody>
                  <a:tcPr marL="36000" marR="36000" marT="36000" marB="36000" anchor="ctr">
                    <a:lnL w="28575" cmpd="sng">
                      <a:solidFill>
                        <a:srgbClr val="FFFFFF"/>
                      </a:solidFill>
                    </a:lnL>
                    <a:lnR w="28575" cap="flat" cmpd="sng" algn="ctr">
                      <a:solidFill>
                        <a:srgbClr val="FFFFFF"/>
                      </a:solidFill>
                      <a:prstDash val="solid"/>
                      <a:round/>
                      <a:headEnd type="none" w="med" len="med"/>
                      <a:tailEnd type="none" w="med" len="med"/>
                    </a:lnR>
                    <a:lnT w="28575" cmpd="sng">
                      <a:solidFill>
                        <a:srgbClr val="FFFFFF"/>
                      </a:solidFill>
                    </a:lnT>
                    <a:lnB w="12700" cap="flat" cmpd="sng" algn="ctr">
                      <a:solidFill>
                        <a:schemeClr val="bg2"/>
                      </a:solidFill>
                      <a:prstDash val="solid"/>
                      <a:round/>
                      <a:headEnd type="none" w="med" len="med"/>
                      <a:tailEnd type="none" w="med" len="med"/>
                    </a:lnB>
                    <a:noFill/>
                  </a:tcPr>
                </a:tc>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r>
                        <a:rPr lang="en-GB" sz="1000" b="0" i="0">
                          <a:solidFill>
                            <a:schemeClr val="tx1"/>
                          </a:solidFill>
                          <a:latin typeface="Arial" panose="020B0604020202020204" pitchFamily="34" charset="0"/>
                        </a:rPr>
                        <a:t>Our client was a multi-national veterinary care provider, which had used M&amp;A to rapidly grow its clinic footprint across Europe and North America</a:t>
                      </a:r>
                    </a:p>
                    <a:p>
                      <a:pPr marL="180000" indent="-108000" rtl="0">
                        <a:lnSpc>
                          <a:spcPct val="100000"/>
                        </a:lnSpc>
                        <a:spcBef>
                          <a:spcPts val="800"/>
                        </a:spcBef>
                        <a:spcAft>
                          <a:spcPts val="0"/>
                        </a:spcAft>
                        <a:buClr>
                          <a:schemeClr val="accent2"/>
                        </a:buClr>
                        <a:buFont typeface="Arial" panose="020B0604020202020204" pitchFamily="34" charset="0"/>
                        <a:buChar char=""/>
                      </a:pPr>
                      <a:r>
                        <a:rPr lang="en-GB" sz="1000" b="0" i="0">
                          <a:solidFill>
                            <a:schemeClr val="tx1"/>
                          </a:solidFill>
                          <a:latin typeface="Arial" panose="020B0604020202020204" pitchFamily="34" charset="0"/>
                        </a:rPr>
                        <a:t>Teneo was engaged to review its target operating model, with a focus on driving headcount efficiencies by consolidating back-office processes and reviewing clinic structures</a:t>
                      </a:r>
                    </a:p>
                  </a:txBody>
                  <a:tcPr marL="36000" marR="36000" marT="36000" marB="36000" anchor="ctr">
                    <a:lnL w="28575" cap="flat" cmpd="sng" algn="ctr">
                      <a:solidFill>
                        <a:srgbClr val="FFFFFF"/>
                      </a:solidFill>
                      <a:prstDash val="solid"/>
                      <a:round/>
                      <a:headEnd type="none" w="med" len="med"/>
                      <a:tailEnd type="none" w="med" len="med"/>
                    </a:lnL>
                    <a:lnR w="28575" cmpd="sng">
                      <a:solidFill>
                        <a:srgbClr val="FFFFFF"/>
                      </a:solidFill>
                    </a:lnR>
                    <a:lnT w="28575" cmpd="sng">
                      <a:solidFill>
                        <a:srgbClr val="FFFFFF"/>
                      </a:solid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0665558"/>
                  </a:ext>
                </a:extLst>
              </a:tr>
              <a:tr h="1934456">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endParaRPr lang="en-GB" sz="1000" b="0" i="0">
                        <a:solidFill>
                          <a:schemeClr val="tx1"/>
                        </a:solidFill>
                        <a:latin typeface="Arial" panose="020B0604020202020204" pitchFamily="34" charset="0"/>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r>
                        <a:rPr lang="en-GB" sz="1000" b="0" i="0">
                          <a:solidFill>
                            <a:schemeClr val="tx1"/>
                          </a:solidFill>
                          <a:latin typeface="Arial" panose="020B0604020202020204" pitchFamily="34" charset="0"/>
                        </a:rPr>
                        <a:t>Teneo tackled the operating model redesign over three phases, with a focus on driving incremental stakeholder alignment as we progressed through the detailed analysis</a:t>
                      </a:r>
                    </a:p>
                    <a:p>
                      <a:pPr marL="324000" lvl="1" indent="-108000">
                        <a:lnSpc>
                          <a:spcPct val="100000"/>
                        </a:lnSpc>
                        <a:spcBef>
                          <a:spcPts val="300"/>
                        </a:spcBef>
                        <a:spcAft>
                          <a:spcPts val="0"/>
                        </a:spcAft>
                        <a:buClr>
                          <a:schemeClr val="accent2"/>
                        </a:buClr>
                        <a:buFont typeface="Arial" panose="020B0604020202020204" pitchFamily="34" charset="0"/>
                        <a:buChar char="–"/>
                      </a:pPr>
                      <a:r>
                        <a:rPr lang="en-GB" sz="1000" b="0" i="0">
                          <a:solidFill>
                            <a:schemeClr val="tx1"/>
                          </a:solidFill>
                          <a:latin typeface="Arial" panose="020B0604020202020204" pitchFamily="34" charset="0"/>
                        </a:rPr>
                        <a:t>Phase 1 – Design Principles: A set of high-level discussion, anchored in Teneo’s understanding of best practice, to agree the overall targets for the future TOM</a:t>
                      </a:r>
                    </a:p>
                    <a:p>
                      <a:pPr marL="324000" lvl="1" indent="-108000">
                        <a:lnSpc>
                          <a:spcPct val="100000"/>
                        </a:lnSpc>
                        <a:spcBef>
                          <a:spcPts val="300"/>
                        </a:spcBef>
                        <a:spcAft>
                          <a:spcPts val="0"/>
                        </a:spcAft>
                        <a:buClr>
                          <a:schemeClr val="accent2"/>
                        </a:buClr>
                        <a:buFont typeface="Arial" panose="020B0604020202020204" pitchFamily="34" charset="0"/>
                        <a:buChar char="–"/>
                      </a:pPr>
                      <a:r>
                        <a:rPr lang="en-GB" sz="1000" b="0" i="0">
                          <a:solidFill>
                            <a:schemeClr val="tx1"/>
                          </a:solidFill>
                          <a:latin typeface="Arial" panose="020B0604020202020204" pitchFamily="34" charset="0"/>
                        </a:rPr>
                        <a:t>Phase 2 – Responsibilities &amp; Reporting Lines: A benchmark-led review of the overall organisation to identify material areas of inefficiency, and workshop-style management sessions to align on the future delivery responsibility for all key back-office activities</a:t>
                      </a:r>
                    </a:p>
                    <a:p>
                      <a:pPr marL="324000" lvl="1" indent="-108000">
                        <a:lnSpc>
                          <a:spcPct val="100000"/>
                        </a:lnSpc>
                        <a:spcBef>
                          <a:spcPts val="300"/>
                        </a:spcBef>
                        <a:spcAft>
                          <a:spcPts val="0"/>
                        </a:spcAft>
                        <a:buClr>
                          <a:schemeClr val="accent2"/>
                        </a:buClr>
                        <a:buFont typeface="Arial" panose="020B0604020202020204" pitchFamily="34" charset="0"/>
                        <a:buChar char="–"/>
                      </a:pPr>
                      <a:r>
                        <a:rPr lang="en-GB" sz="1000" b="0" i="0">
                          <a:solidFill>
                            <a:schemeClr val="tx1"/>
                          </a:solidFill>
                          <a:latin typeface="Arial" panose="020B0604020202020204" pitchFamily="34" charset="0"/>
                        </a:rPr>
                        <a:t>Phase 3 – Organisational Rightsizing: Working closely with each key stakeholder to determine the headcount and management structure required to deliver their agreed delivery responsibilities</a:t>
                      </a:r>
                    </a:p>
                    <a:p>
                      <a:pPr marL="180000" lvl="0" indent="-108000">
                        <a:lnSpc>
                          <a:spcPct val="100000"/>
                        </a:lnSpc>
                        <a:spcBef>
                          <a:spcPts val="800"/>
                        </a:spcBef>
                        <a:spcAft>
                          <a:spcPts val="0"/>
                        </a:spcAft>
                        <a:buClr>
                          <a:schemeClr val="accent2"/>
                        </a:buClr>
                        <a:buFont typeface="Arial" panose="020B0604020202020204" pitchFamily="34" charset="0"/>
                        <a:buChar char=""/>
                      </a:pPr>
                      <a:r>
                        <a:rPr lang="en-GB" sz="1000" b="0" i="0">
                          <a:solidFill>
                            <a:schemeClr val="tx1"/>
                          </a:solidFill>
                          <a:latin typeface="Arial" panose="020B0604020202020204" pitchFamily="34" charset="0"/>
                        </a:rPr>
                        <a:t>We separately conducted a detailed review of our client’s largest market to develop a best-practice view of clinic structures, before developing a high-level benefits case for its other markets to identify the potential opportunities</a:t>
                      </a: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95012887"/>
                  </a:ext>
                </a:extLst>
              </a:tr>
              <a:tr h="958572">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endParaRPr lang="en-GB" sz="1000" b="0" i="0">
                        <a:solidFill>
                          <a:schemeClr val="tx1"/>
                        </a:solidFill>
                        <a:latin typeface="Arial" panose="020B0604020202020204" pitchFamily="34" charset="0"/>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28575" cmpd="sng">
                      <a:solidFill>
                        <a:srgbClr val="FFFFFF"/>
                      </a:solidFill>
                    </a:lnB>
                    <a:noFill/>
                  </a:tcPr>
                </a:tc>
                <a:tc>
                  <a:txBody>
                    <a:bodyPr/>
                    <a:lstStyle/>
                    <a:p>
                      <a:pPr marL="180000" indent="-108000" defTabSz="731342">
                        <a:lnSpc>
                          <a:spcPct val="100000"/>
                        </a:lnSpc>
                        <a:spcBef>
                          <a:spcPts val="800"/>
                        </a:spcBef>
                        <a:spcAft>
                          <a:spcPts val="0"/>
                        </a:spcAft>
                        <a:buClr>
                          <a:schemeClr val="accent2"/>
                        </a:buClr>
                        <a:buFont typeface="Arial" panose="020B0604020202020204" pitchFamily="34" charset="0"/>
                        <a:buChar char=""/>
                        <a:tabLst>
                          <a:tab pos="882253" algn="l"/>
                        </a:tabLst>
                      </a:pPr>
                      <a:r>
                        <a:rPr lang="en-GB" sz="1000" b="0" i="0" dirty="0">
                          <a:solidFill>
                            <a:schemeClr val="tx1"/>
                          </a:solidFill>
                          <a:latin typeface="Arial" panose="020B0604020202020204" pitchFamily="34" charset="0"/>
                          <a:cs typeface="Arial" panose="020B0604020202020204" pitchFamily="34" charset="0"/>
                        </a:rPr>
                        <a:t>The new target operating model delivered a c. £10m net reduction in headcount costs across the back-office functions</a:t>
                      </a:r>
                    </a:p>
                    <a:p>
                      <a:pPr marL="180000" lvl="0" indent="-108000" defTabSz="731342">
                        <a:lnSpc>
                          <a:spcPct val="100000"/>
                        </a:lnSpc>
                        <a:spcBef>
                          <a:spcPts val="800"/>
                        </a:spcBef>
                        <a:spcAft>
                          <a:spcPts val="0"/>
                        </a:spcAft>
                        <a:buClr>
                          <a:schemeClr val="accent2"/>
                        </a:buClr>
                        <a:buFont typeface="Arial" panose="020B0604020202020204" pitchFamily="34" charset="0"/>
                        <a:buChar char=""/>
                        <a:tabLst>
                          <a:tab pos="882253" algn="l"/>
                        </a:tabLst>
                      </a:pPr>
                      <a:r>
                        <a:rPr lang="en-GB" sz="1000" b="0" i="0" dirty="0">
                          <a:solidFill>
                            <a:schemeClr val="tx1"/>
                          </a:solidFill>
                          <a:latin typeface="Arial" panose="020B0604020202020204" pitchFamily="34" charset="0"/>
                          <a:cs typeface="Arial" panose="020B0604020202020204" pitchFamily="34" charset="0"/>
                        </a:rPr>
                        <a:t>These changes enabled a further c. £6m in savings at the clinic level, while reductions in the administrative burden on clinical staff created c. £9m in incremental revenue potential</a:t>
                      </a: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28575" cmpd="sng">
                      <a:solidFill>
                        <a:srgbClr val="FFFFFF"/>
                      </a:solidFill>
                    </a:lnB>
                    <a:noFill/>
                  </a:tcPr>
                </a:tc>
                <a:extLst>
                  <a:ext uri="{0D108BD9-81ED-4DB2-BD59-A6C34878D82A}">
                    <a16:rowId xmlns:a16="http://schemas.microsoft.com/office/drawing/2014/main" val="2361684639"/>
                  </a:ext>
                </a:extLst>
              </a:tr>
            </a:tbl>
          </a:graphicData>
        </a:graphic>
      </p:graphicFrame>
      <p:sp>
        <p:nvSpPr>
          <p:cNvPr id="2" name="Title 1">
            <a:extLst>
              <a:ext uri="{FF2B5EF4-FFF2-40B4-BE49-F238E27FC236}">
                <a16:creationId xmlns:a16="http://schemas.microsoft.com/office/drawing/2014/main" id="{0FC1274D-3979-4369-B737-D7A409198835}"/>
              </a:ext>
            </a:extLst>
          </p:cNvPr>
          <p:cNvSpPr>
            <a:spLocks noGrp="1"/>
          </p:cNvSpPr>
          <p:nvPr>
            <p:ph type="title"/>
          </p:nvPr>
        </p:nvSpPr>
        <p:spPr/>
        <p:txBody>
          <a:bodyPr/>
          <a:lstStyle/>
          <a:p>
            <a:r>
              <a:rPr lang="en-GB">
                <a:solidFill>
                  <a:srgbClr val="000000"/>
                </a:solidFill>
                <a:latin typeface="Arial" pitchFamily="34" charset="0"/>
                <a:ea typeface="+mj-ea"/>
                <a:cs typeface="Arial" pitchFamily="34" charset="0"/>
              </a:rPr>
              <a:t>Target operating model redesign and headcount cost reduction for a multi-national veterinary care provider</a:t>
            </a:r>
            <a:endParaRPr lang="en-GB"/>
          </a:p>
        </p:txBody>
      </p:sp>
      <p:sp>
        <p:nvSpPr>
          <p:cNvPr id="3" name="Text Placeholder 2">
            <a:extLst>
              <a:ext uri="{FF2B5EF4-FFF2-40B4-BE49-F238E27FC236}">
                <a16:creationId xmlns:a16="http://schemas.microsoft.com/office/drawing/2014/main" id="{026EB698-43F2-4363-9339-6834DFD0DDDE}"/>
              </a:ext>
            </a:extLst>
          </p:cNvPr>
          <p:cNvSpPr>
            <a:spLocks noGrp="1"/>
          </p:cNvSpPr>
          <p:nvPr>
            <p:ph type="body" sz="quarter" idx="13"/>
          </p:nvPr>
        </p:nvSpPr>
        <p:spPr/>
        <p:txBody>
          <a:bodyPr/>
          <a:lstStyle/>
          <a:p>
            <a:r>
              <a:rPr lang="en-GB" dirty="0"/>
              <a:t>Client case study</a:t>
            </a:r>
          </a:p>
        </p:txBody>
      </p:sp>
      <p:grpSp>
        <p:nvGrpSpPr>
          <p:cNvPr id="11" name="Group 10">
            <a:extLst>
              <a:ext uri="{FF2B5EF4-FFF2-40B4-BE49-F238E27FC236}">
                <a16:creationId xmlns:a16="http://schemas.microsoft.com/office/drawing/2014/main" id="{1D2A58D5-02C4-31CC-7106-F8842C6A7EC9}"/>
              </a:ext>
            </a:extLst>
          </p:cNvPr>
          <p:cNvGrpSpPr/>
          <p:nvPr/>
        </p:nvGrpSpPr>
        <p:grpSpPr>
          <a:xfrm>
            <a:off x="3837161" y="3058519"/>
            <a:ext cx="885715" cy="844631"/>
            <a:chOff x="3773153" y="3071559"/>
            <a:chExt cx="1028700" cy="980984"/>
          </a:xfrm>
        </p:grpSpPr>
        <p:sp>
          <p:nvSpPr>
            <p:cNvPr id="12" name="TextBox 11">
              <a:extLst>
                <a:ext uri="{FF2B5EF4-FFF2-40B4-BE49-F238E27FC236}">
                  <a16:creationId xmlns:a16="http://schemas.microsoft.com/office/drawing/2014/main" id="{9D6150B3-9B14-78B7-3159-09CE5C671827}"/>
                </a:ext>
              </a:extLst>
            </p:cNvPr>
            <p:cNvSpPr txBox="1"/>
            <p:nvPr/>
          </p:nvSpPr>
          <p:spPr>
            <a:xfrm>
              <a:off x="3773153" y="3867877"/>
              <a:ext cx="1028700" cy="184666"/>
            </a:xfrm>
            <a:prstGeom prst="rect">
              <a:avLst/>
            </a:prstGeom>
            <a:noFill/>
          </p:spPr>
          <p:txBody>
            <a:bodyPr vert="horz"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D7DD4"/>
                  </a:solidFill>
                  <a:effectLst/>
                  <a:uLnTx/>
                  <a:uFillTx/>
                  <a:latin typeface="Arial" panose="020B0604020202020204"/>
                  <a:ea typeface="+mn-ea"/>
                  <a:cs typeface="Arial" panose="020B0604020202020204" pitchFamily="34" charset="0"/>
                </a:rPr>
                <a:t>Teneo’s role</a:t>
              </a:r>
            </a:p>
          </p:txBody>
        </p:sp>
        <p:pic>
          <p:nvPicPr>
            <p:cNvPr id="13" name="Picture 12" descr="Icon&#10;&#10;Description automatically generated">
              <a:extLst>
                <a:ext uri="{FF2B5EF4-FFF2-40B4-BE49-F238E27FC236}">
                  <a16:creationId xmlns:a16="http://schemas.microsoft.com/office/drawing/2014/main" id="{86F15E3E-325F-DECB-99EC-E36DCA6C1629}"/>
                </a:ext>
              </a:extLst>
            </p:cNvPr>
            <p:cNvPicPr>
              <a:picLocks noChangeAspect="1"/>
            </p:cNvPicPr>
            <p:nvPr/>
          </p:nvPicPr>
          <p:blipFill>
            <a:blip r:embed="rId3"/>
            <a:stretch>
              <a:fillRect/>
            </a:stretch>
          </p:blipFill>
          <p:spPr>
            <a:xfrm>
              <a:off x="3940362" y="3071559"/>
              <a:ext cx="694282" cy="695635"/>
            </a:xfrm>
            <a:prstGeom prst="rect">
              <a:avLst/>
            </a:prstGeom>
          </p:spPr>
        </p:pic>
      </p:grpSp>
      <p:grpSp>
        <p:nvGrpSpPr>
          <p:cNvPr id="17" name="Group 16">
            <a:extLst>
              <a:ext uri="{FF2B5EF4-FFF2-40B4-BE49-F238E27FC236}">
                <a16:creationId xmlns:a16="http://schemas.microsoft.com/office/drawing/2014/main" id="{9D47FD8D-8FBE-5490-D196-EB663ADE48E8}"/>
              </a:ext>
            </a:extLst>
          </p:cNvPr>
          <p:cNvGrpSpPr/>
          <p:nvPr/>
        </p:nvGrpSpPr>
        <p:grpSpPr>
          <a:xfrm>
            <a:off x="3837161" y="1650556"/>
            <a:ext cx="885715" cy="825660"/>
            <a:chOff x="987833" y="3132310"/>
            <a:chExt cx="1028700" cy="958950"/>
          </a:xfrm>
        </p:grpSpPr>
        <p:pic>
          <p:nvPicPr>
            <p:cNvPr id="18" name="Picture 17" descr="Text&#10;&#10;Description automatically generated">
              <a:extLst>
                <a:ext uri="{FF2B5EF4-FFF2-40B4-BE49-F238E27FC236}">
                  <a16:creationId xmlns:a16="http://schemas.microsoft.com/office/drawing/2014/main" id="{4984296E-393D-09DF-31E8-36133F9424D7}"/>
                </a:ext>
              </a:extLst>
            </p:cNvPr>
            <p:cNvPicPr>
              <a:picLocks noChangeAspect="1"/>
            </p:cNvPicPr>
            <p:nvPr/>
          </p:nvPicPr>
          <p:blipFill>
            <a:blip r:embed="rId4"/>
            <a:stretch>
              <a:fillRect/>
            </a:stretch>
          </p:blipFill>
          <p:spPr>
            <a:xfrm>
              <a:off x="1154783" y="3132310"/>
              <a:ext cx="694800" cy="694800"/>
            </a:xfrm>
            <a:prstGeom prst="rect">
              <a:avLst/>
            </a:prstGeom>
          </p:spPr>
        </p:pic>
        <p:sp>
          <p:nvSpPr>
            <p:cNvPr id="19" name="TextBox 18">
              <a:extLst>
                <a:ext uri="{FF2B5EF4-FFF2-40B4-BE49-F238E27FC236}">
                  <a16:creationId xmlns:a16="http://schemas.microsoft.com/office/drawing/2014/main" id="{8CF81A9A-F75C-B8A0-F66F-48494A364C34}"/>
                </a:ext>
              </a:extLst>
            </p:cNvPr>
            <p:cNvSpPr txBox="1"/>
            <p:nvPr/>
          </p:nvSpPr>
          <p:spPr>
            <a:xfrm>
              <a:off x="987833" y="3906594"/>
              <a:ext cx="1028700" cy="184666"/>
            </a:xfrm>
            <a:prstGeom prst="rect">
              <a:avLst/>
            </a:prstGeom>
            <a:noFill/>
          </p:spPr>
          <p:txBody>
            <a:bodyPr vert="horz"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D7DD4"/>
                  </a:solidFill>
                  <a:effectLst/>
                  <a:uLnTx/>
                  <a:uFillTx/>
                  <a:latin typeface="Arial" panose="020B0604020202020204"/>
                  <a:ea typeface="+mn-ea"/>
                  <a:cs typeface="Arial" panose="020B0604020202020204" pitchFamily="34" charset="0"/>
                </a:rPr>
                <a:t>Context</a:t>
              </a:r>
            </a:p>
          </p:txBody>
        </p:sp>
      </p:grpSp>
      <p:sp>
        <p:nvSpPr>
          <p:cNvPr id="20" name="Kicker_Box">
            <a:extLst>
              <a:ext uri="{FF2B5EF4-FFF2-40B4-BE49-F238E27FC236}">
                <a16:creationId xmlns:a16="http://schemas.microsoft.com/office/drawing/2014/main" id="{E53D771E-2087-4090-BDD3-2A187DE13992}"/>
              </a:ext>
            </a:extLst>
          </p:cNvPr>
          <p:cNvSpPr/>
          <p:nvPr/>
        </p:nvSpPr>
        <p:spPr>
          <a:xfrm>
            <a:off x="3756025" y="5409000"/>
            <a:ext cx="7919975" cy="54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000" tIns="0" rIns="90000" bIns="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Centralizing back-office activities enabled our client to unlock c. £16m in headcount savings, and a further c. £9m in revenue potential by freeing up clinical capacity</a:t>
            </a:r>
          </a:p>
        </p:txBody>
      </p:sp>
      <p:sp>
        <p:nvSpPr>
          <p:cNvPr id="21" name="Kicker_Arrow">
            <a:extLst>
              <a:ext uri="{FF2B5EF4-FFF2-40B4-BE49-F238E27FC236}">
                <a16:creationId xmlns:a16="http://schemas.microsoft.com/office/drawing/2014/main" id="{71587A9C-B64B-4699-8B93-832689078C23}"/>
              </a:ext>
            </a:extLst>
          </p:cNvPr>
          <p:cNvSpPr/>
          <p:nvPr/>
        </p:nvSpPr>
        <p:spPr>
          <a:xfrm rot="5400000">
            <a:off x="3612024" y="5553001"/>
            <a:ext cx="540001"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17FAA6FB-20E6-4444-A84A-223D1CFBD861}"/>
              </a:ext>
            </a:extLst>
          </p:cNvPr>
          <p:cNvGrpSpPr/>
          <p:nvPr/>
        </p:nvGrpSpPr>
        <p:grpSpPr>
          <a:xfrm>
            <a:off x="3837161" y="4518676"/>
            <a:ext cx="885715" cy="825660"/>
            <a:chOff x="3773153" y="4319514"/>
            <a:chExt cx="1028700" cy="958950"/>
          </a:xfrm>
        </p:grpSpPr>
        <p:sp>
          <p:nvSpPr>
            <p:cNvPr id="24" name="TextBox 23">
              <a:extLst>
                <a:ext uri="{FF2B5EF4-FFF2-40B4-BE49-F238E27FC236}">
                  <a16:creationId xmlns:a16="http://schemas.microsoft.com/office/drawing/2014/main" id="{8477CA33-D6A6-40EE-A56F-BF1D3C99E81C}"/>
                </a:ext>
              </a:extLst>
            </p:cNvPr>
            <p:cNvSpPr txBox="1"/>
            <p:nvPr/>
          </p:nvSpPr>
          <p:spPr>
            <a:xfrm>
              <a:off x="3773153" y="5093798"/>
              <a:ext cx="1028700" cy="184666"/>
            </a:xfrm>
            <a:prstGeom prst="rect">
              <a:avLst/>
            </a:prstGeom>
            <a:noFill/>
          </p:spPr>
          <p:txBody>
            <a:bodyPr vert="horz"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D7DD4"/>
                  </a:solidFill>
                  <a:effectLst/>
                  <a:uLnTx/>
                  <a:uFillTx/>
                  <a:latin typeface="Arial" panose="020B0604020202020204"/>
                  <a:ea typeface="+mn-ea"/>
                  <a:cs typeface="Arial" panose="020B0604020202020204" pitchFamily="34" charset="0"/>
                </a:rPr>
                <a:t>Outcome</a:t>
              </a:r>
            </a:p>
          </p:txBody>
        </p:sp>
        <p:pic>
          <p:nvPicPr>
            <p:cNvPr id="25" name="Picture 24" descr="Icon&#10;&#10;Description automatically generated">
              <a:extLst>
                <a:ext uri="{FF2B5EF4-FFF2-40B4-BE49-F238E27FC236}">
                  <a16:creationId xmlns:a16="http://schemas.microsoft.com/office/drawing/2014/main" id="{0F776BC7-4169-4F4F-884A-0C8A72C9A996}"/>
                </a:ext>
              </a:extLst>
            </p:cNvPr>
            <p:cNvPicPr>
              <a:picLocks noChangeAspect="1"/>
            </p:cNvPicPr>
            <p:nvPr/>
          </p:nvPicPr>
          <p:blipFill>
            <a:blip r:embed="rId5"/>
            <a:stretch>
              <a:fillRect/>
            </a:stretch>
          </p:blipFill>
          <p:spPr>
            <a:xfrm>
              <a:off x="3939686" y="4319514"/>
              <a:ext cx="695635" cy="695635"/>
            </a:xfrm>
            <a:prstGeom prst="rect">
              <a:avLst/>
            </a:prstGeom>
          </p:spPr>
        </p:pic>
      </p:grpSp>
    </p:spTree>
    <p:extLst>
      <p:ext uri="{BB962C8B-B14F-4D97-AF65-F5344CB8AC3E}">
        <p14:creationId xmlns:p14="http://schemas.microsoft.com/office/powerpoint/2010/main" val="261641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AED3478-342E-3E57-1ADC-762A01C2FA48}"/>
              </a:ext>
            </a:extLst>
          </p:cNvPr>
          <p:cNvGraphicFramePr>
            <a:graphicFrameLocks noGrp="1"/>
          </p:cNvGraphicFramePr>
          <p:nvPr>
            <p:extLst>
              <p:ext uri="{D42A27DB-BD31-4B8C-83A1-F6EECF244321}">
                <p14:modId xmlns:p14="http://schemas.microsoft.com/office/powerpoint/2010/main" val="1811033133"/>
              </p:ext>
            </p:extLst>
          </p:nvPr>
        </p:nvGraphicFramePr>
        <p:xfrm>
          <a:off x="3756025" y="1625600"/>
          <a:ext cx="7902575" cy="3610000"/>
        </p:xfrm>
        <a:graphic>
          <a:graphicData uri="http://schemas.openxmlformats.org/drawingml/2006/table">
            <a:tbl>
              <a:tblPr firstRow="1" bandRow="1">
                <a:tableStyleId>{5C22544A-7EE6-4342-B048-85BDC9FD1C3A}</a:tableStyleId>
              </a:tblPr>
              <a:tblGrid>
                <a:gridCol w="1156099">
                  <a:extLst>
                    <a:ext uri="{9D8B030D-6E8A-4147-A177-3AD203B41FA5}">
                      <a16:colId xmlns:a16="http://schemas.microsoft.com/office/drawing/2014/main" val="1675328040"/>
                    </a:ext>
                  </a:extLst>
                </a:gridCol>
                <a:gridCol w="6746476">
                  <a:extLst>
                    <a:ext uri="{9D8B030D-6E8A-4147-A177-3AD203B41FA5}">
                      <a16:colId xmlns:a16="http://schemas.microsoft.com/office/drawing/2014/main" val="883906111"/>
                    </a:ext>
                  </a:extLst>
                </a:gridCol>
              </a:tblGrid>
              <a:tr h="1332000">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endParaRPr lang="en-US" sz="1000" b="0" i="0">
                        <a:solidFill>
                          <a:schemeClr val="tx1"/>
                        </a:solidFill>
                        <a:latin typeface="Arial" panose="020B0604020202020204" pitchFamily="34" charset="0"/>
                      </a:endParaRPr>
                    </a:p>
                  </a:txBody>
                  <a:tcPr marL="36000" marR="36000" marT="36000" marB="36000" anchor="ctr">
                    <a:lnL w="28575" cmpd="sng">
                      <a:solidFill>
                        <a:srgbClr val="FFFFFF"/>
                      </a:solidFill>
                    </a:lnL>
                    <a:lnR w="28575" cap="flat" cmpd="sng" algn="ctr">
                      <a:solidFill>
                        <a:srgbClr val="FFFFFF"/>
                      </a:solidFill>
                      <a:prstDash val="solid"/>
                      <a:round/>
                      <a:headEnd type="none" w="med" len="med"/>
                      <a:tailEnd type="none" w="med" len="med"/>
                    </a:lnR>
                    <a:lnT w="28575" cmpd="sng">
                      <a:solidFill>
                        <a:srgbClr val="FFFFFF"/>
                      </a:solidFill>
                    </a:lnT>
                    <a:lnB w="12700" cap="flat" cmpd="sng" algn="ctr">
                      <a:solidFill>
                        <a:schemeClr val="bg2"/>
                      </a:solidFill>
                      <a:prstDash val="solid"/>
                      <a:round/>
                      <a:headEnd type="none" w="med" len="med"/>
                      <a:tailEnd type="none" w="med" len="med"/>
                    </a:lnB>
                    <a:noFill/>
                  </a:tcPr>
                </a:tc>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r>
                        <a:rPr lang="en-US" sz="1000" b="0" i="0" dirty="0">
                          <a:solidFill>
                            <a:schemeClr val="tx1"/>
                          </a:solidFill>
                          <a:latin typeface="Arial" panose="020B0604020202020204" pitchFamily="34" charset="0"/>
                        </a:rPr>
                        <a:t>Our client was a leading FTSE250 international recruitment consultancy with operations across Europe, the Americas and Asia. They were experiencing industry-high SG&amp;A and poor service outcomes from their back-office functions based in London. Having previously explored an outsourcing agreement with a Big 4 outsourcer which would have been cost-prohibitive, they decided to pursue an in-house option</a:t>
                      </a:r>
                    </a:p>
                    <a:p>
                      <a:pPr marL="180000" indent="-108000">
                        <a:lnSpc>
                          <a:spcPct val="100000"/>
                        </a:lnSpc>
                        <a:spcBef>
                          <a:spcPts val="800"/>
                        </a:spcBef>
                        <a:spcAft>
                          <a:spcPts val="0"/>
                        </a:spcAft>
                        <a:buClr>
                          <a:schemeClr val="accent2"/>
                        </a:buClr>
                        <a:buFont typeface="Arial" panose="020B0604020202020204" pitchFamily="34" charset="0"/>
                        <a:buChar char=""/>
                      </a:pPr>
                      <a:r>
                        <a:rPr lang="en-US" sz="1000" b="0" i="0" dirty="0">
                          <a:solidFill>
                            <a:schemeClr val="tx1"/>
                          </a:solidFill>
                          <a:latin typeface="Arial" panose="020B0604020202020204" pitchFamily="34" charset="0"/>
                        </a:rPr>
                        <a:t>The client had limited experience with successful project delivery and no experience with staff consultation or work transition. After running a formal RFP process (including an in-depth client referencing process), Teneo was selected as the Execution and Subject Matter Expertise partner</a:t>
                      </a:r>
                    </a:p>
                  </a:txBody>
                  <a:tcPr marL="36000" marR="36000" marT="36000" marB="36000" anchor="ctr">
                    <a:lnL w="28575" cap="flat" cmpd="sng" algn="ctr">
                      <a:solidFill>
                        <a:srgbClr val="FFFFFF"/>
                      </a:solidFill>
                      <a:prstDash val="solid"/>
                      <a:round/>
                      <a:headEnd type="none" w="med" len="med"/>
                      <a:tailEnd type="none" w="med" len="med"/>
                    </a:lnL>
                    <a:lnR w="28575" cmpd="sng">
                      <a:solidFill>
                        <a:srgbClr val="FFFFFF"/>
                      </a:solidFill>
                    </a:lnR>
                    <a:lnT w="28575" cmpd="sng">
                      <a:solidFill>
                        <a:srgbClr val="FFFFFF"/>
                      </a:solid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0665558"/>
                  </a:ext>
                </a:extLst>
              </a:tr>
              <a:tr h="1341350">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endParaRPr lang="en-US" sz="1000" b="0" i="0">
                        <a:solidFill>
                          <a:schemeClr val="tx1"/>
                        </a:solidFill>
                        <a:latin typeface="Arial" panose="020B0604020202020204" pitchFamily="34" charset="0"/>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180000" lvl="1" indent="-108000" defTabSz="731342">
                        <a:lnSpc>
                          <a:spcPct val="100000"/>
                        </a:lnSpc>
                        <a:spcBef>
                          <a:spcPts val="800"/>
                        </a:spcBef>
                        <a:spcAft>
                          <a:spcPts val="0"/>
                        </a:spcAft>
                        <a:buClr>
                          <a:schemeClr val="accent2"/>
                        </a:buClr>
                        <a:buFont typeface="Arial" panose="020B0604020202020204" pitchFamily="34" charset="0"/>
                        <a:buChar char=""/>
                        <a:tabLst>
                          <a:tab pos="180975" algn="l"/>
                          <a:tab pos="881063" algn="l"/>
                        </a:tabLst>
                      </a:pPr>
                      <a:r>
                        <a:rPr lang="en-US" sz="1000" b="0" i="0" dirty="0">
                          <a:solidFill>
                            <a:schemeClr val="tx1"/>
                          </a:solidFill>
                          <a:latin typeface="Arial" panose="020B0604020202020204" pitchFamily="34" charset="0"/>
                          <a:cs typeface="Arial" panose="020B0604020202020204" pitchFamily="34" charset="0"/>
                        </a:rPr>
                        <a:t>Teneo engaged in project planning, business case development and active PMO working with workstream leads. We coordinated knowledge management to ensure an appropriate library of Knowledge Artefacts was established before the transition to support training and post-transition</a:t>
                      </a:r>
                    </a:p>
                    <a:p>
                      <a:pPr marL="180000" lvl="1" indent="-108000" defTabSz="731342">
                        <a:lnSpc>
                          <a:spcPct val="100000"/>
                        </a:lnSpc>
                        <a:spcBef>
                          <a:spcPts val="800"/>
                        </a:spcBef>
                        <a:spcAft>
                          <a:spcPts val="0"/>
                        </a:spcAft>
                        <a:buClr>
                          <a:schemeClr val="accent2"/>
                        </a:buClr>
                        <a:buFont typeface="Arial" panose="020B0604020202020204" pitchFamily="34" charset="0"/>
                        <a:buChar char=""/>
                        <a:tabLst>
                          <a:tab pos="180975" algn="l"/>
                          <a:tab pos="881063" algn="l"/>
                        </a:tabLst>
                      </a:pPr>
                      <a:r>
                        <a:rPr lang="en-US" sz="1000" b="0" i="0" dirty="0">
                          <a:solidFill>
                            <a:schemeClr val="tx1"/>
                          </a:solidFill>
                          <a:latin typeface="Arial" panose="020B0604020202020204" pitchFamily="34" charset="0"/>
                          <a:cs typeface="Arial" panose="020B0604020202020204" pitchFamily="34" charset="0"/>
                        </a:rPr>
                        <a:t>Teneo also designed the target organizational model,  proposing new reporting structures and RACI matrices for the business as it moved to a Shared Services architecture</a:t>
                      </a:r>
                    </a:p>
                    <a:p>
                      <a:pPr marL="180000" lvl="1" indent="-108000" defTabSz="731342">
                        <a:lnSpc>
                          <a:spcPct val="100000"/>
                        </a:lnSpc>
                        <a:spcBef>
                          <a:spcPts val="800"/>
                        </a:spcBef>
                        <a:spcAft>
                          <a:spcPts val="0"/>
                        </a:spcAft>
                        <a:buClr>
                          <a:schemeClr val="accent2"/>
                        </a:buClr>
                        <a:buFont typeface="Arial" panose="020B0604020202020204" pitchFamily="34" charset="0"/>
                        <a:buChar char=""/>
                        <a:tabLst>
                          <a:tab pos="180975" algn="l"/>
                          <a:tab pos="881063" algn="l"/>
                        </a:tabLst>
                      </a:pPr>
                      <a:r>
                        <a:rPr lang="en-US" sz="1000" b="0" i="0" dirty="0">
                          <a:solidFill>
                            <a:schemeClr val="tx1"/>
                          </a:solidFill>
                          <a:latin typeface="Arial" panose="020B0604020202020204" pitchFamily="34" charset="0"/>
                          <a:cs typeface="Arial" panose="020B0604020202020204" pitchFamily="34" charset="0"/>
                        </a:rPr>
                        <a:t>Teneo supported the consultation process, including providing benchmarks to inform management decision-making as well as scenario modelling. We also conducted detailed transition planning</a:t>
                      </a: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95012887"/>
                  </a:ext>
                </a:extLst>
              </a:tr>
              <a:tr h="936000">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endParaRPr lang="en-US" sz="1000" b="0" i="0">
                        <a:solidFill>
                          <a:schemeClr val="tx1"/>
                        </a:solidFill>
                        <a:latin typeface="Arial" panose="020B0604020202020204" pitchFamily="34" charset="0"/>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28575" cmpd="sng">
                      <a:solidFill>
                        <a:srgbClr val="FFFFFF"/>
                      </a:solidFill>
                    </a:lnB>
                    <a:noFill/>
                  </a:tcPr>
                </a:tc>
                <a:tc>
                  <a:txBody>
                    <a:bodyPr/>
                    <a:lstStyle/>
                    <a:p>
                      <a:pPr marL="180000" indent="-108000" defTabSz="731342">
                        <a:lnSpc>
                          <a:spcPct val="100000"/>
                        </a:lnSpc>
                        <a:spcBef>
                          <a:spcPts val="800"/>
                        </a:spcBef>
                        <a:spcAft>
                          <a:spcPts val="0"/>
                        </a:spcAft>
                        <a:buClr>
                          <a:schemeClr val="accent2"/>
                        </a:buClr>
                        <a:buFont typeface="Arial" panose="020B0604020202020204" pitchFamily="34" charset="0"/>
                        <a:buChar char=""/>
                        <a:tabLst>
                          <a:tab pos="882253" algn="l"/>
                        </a:tabLst>
                      </a:pPr>
                      <a:r>
                        <a:rPr lang="en-US" sz="1000" b="0" i="0" dirty="0">
                          <a:solidFill>
                            <a:schemeClr val="tx1"/>
                          </a:solidFill>
                          <a:latin typeface="Arial" panose="020B0604020202020204" pitchFamily="34" charset="0"/>
                          <a:cs typeface="Arial" panose="020B0604020202020204" pitchFamily="34" charset="0"/>
                        </a:rPr>
                        <a:t>The transition was completed on time and with run-rate benefits 32% higher (£1.3m p.a.) than the Board-approved business case, with a 12% (£1.5m) underspend in exceptional budget</a:t>
                      </a:r>
                    </a:p>
                    <a:p>
                      <a:pPr marL="180000" indent="-108000" defTabSz="731342">
                        <a:lnSpc>
                          <a:spcPct val="100000"/>
                        </a:lnSpc>
                        <a:spcBef>
                          <a:spcPts val="800"/>
                        </a:spcBef>
                        <a:spcAft>
                          <a:spcPts val="0"/>
                        </a:spcAft>
                        <a:buClr>
                          <a:schemeClr val="accent2"/>
                        </a:buClr>
                        <a:buFont typeface="Arial" panose="020B0604020202020204" pitchFamily="34" charset="0"/>
                        <a:buChar char=""/>
                        <a:tabLst>
                          <a:tab pos="882253" algn="l"/>
                        </a:tabLst>
                      </a:pPr>
                      <a:r>
                        <a:rPr lang="en-US" sz="1000" b="0" i="0" dirty="0">
                          <a:solidFill>
                            <a:schemeClr val="tx1"/>
                          </a:solidFill>
                          <a:latin typeface="Arial" panose="020B0604020202020204" pitchFamily="34" charset="0"/>
                          <a:cs typeface="Arial" panose="020B0604020202020204" pitchFamily="34" charset="0"/>
                        </a:rPr>
                        <a:t>The client was able to upgrade talent across a number of areas and even before the completion of the transition was experiencing significant efficiencies and improvement in operational outcomes</a:t>
                      </a: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28575" cmpd="sng">
                      <a:solidFill>
                        <a:srgbClr val="FFFFFF"/>
                      </a:solidFill>
                    </a:lnB>
                    <a:noFill/>
                  </a:tcPr>
                </a:tc>
                <a:extLst>
                  <a:ext uri="{0D108BD9-81ED-4DB2-BD59-A6C34878D82A}">
                    <a16:rowId xmlns:a16="http://schemas.microsoft.com/office/drawing/2014/main" val="2361684639"/>
                  </a:ext>
                </a:extLst>
              </a:tr>
            </a:tbl>
          </a:graphicData>
        </a:graphic>
      </p:graphicFrame>
      <p:sp>
        <p:nvSpPr>
          <p:cNvPr id="2" name="Title 1">
            <a:extLst>
              <a:ext uri="{FF2B5EF4-FFF2-40B4-BE49-F238E27FC236}">
                <a16:creationId xmlns:a16="http://schemas.microsoft.com/office/drawing/2014/main" id="{0FC1274D-3979-4369-B737-D7A409198835}"/>
              </a:ext>
            </a:extLst>
          </p:cNvPr>
          <p:cNvSpPr>
            <a:spLocks noGrp="1"/>
          </p:cNvSpPr>
          <p:nvPr>
            <p:ph type="title"/>
          </p:nvPr>
        </p:nvSpPr>
        <p:spPr/>
        <p:txBody>
          <a:bodyPr/>
          <a:lstStyle/>
          <a:p>
            <a:r>
              <a:rPr lang="en-US" dirty="0">
                <a:latin typeface="Arial" pitchFamily="34" charset="0"/>
                <a:ea typeface="+mj-ea"/>
                <a:cs typeface="Arial" pitchFamily="34" charset="0"/>
              </a:rPr>
              <a:t>Program delivery of a complex workplace transition for a FTSE 250 corporate</a:t>
            </a:r>
            <a:endParaRPr lang="en-US" dirty="0"/>
          </a:p>
        </p:txBody>
      </p:sp>
      <p:sp>
        <p:nvSpPr>
          <p:cNvPr id="3" name="Text Placeholder 2">
            <a:extLst>
              <a:ext uri="{FF2B5EF4-FFF2-40B4-BE49-F238E27FC236}">
                <a16:creationId xmlns:a16="http://schemas.microsoft.com/office/drawing/2014/main" id="{026EB698-43F2-4363-9339-6834DFD0DDDE}"/>
              </a:ext>
            </a:extLst>
          </p:cNvPr>
          <p:cNvSpPr>
            <a:spLocks noGrp="1"/>
          </p:cNvSpPr>
          <p:nvPr>
            <p:ph type="body" sz="quarter" idx="13"/>
          </p:nvPr>
        </p:nvSpPr>
        <p:spPr/>
        <p:txBody>
          <a:bodyPr/>
          <a:lstStyle/>
          <a:p>
            <a:r>
              <a:rPr lang="en-GB" dirty="0"/>
              <a:t>Client case study</a:t>
            </a:r>
          </a:p>
        </p:txBody>
      </p:sp>
      <p:pic>
        <p:nvPicPr>
          <p:cNvPr id="21" name="Picture Placeholder 20" descr="A group of people sitting around a table&#10;&#10;Description automatically generated with medium confidence">
            <a:extLst>
              <a:ext uri="{FF2B5EF4-FFF2-40B4-BE49-F238E27FC236}">
                <a16:creationId xmlns:a16="http://schemas.microsoft.com/office/drawing/2014/main" id="{E0A8CB33-BFBD-BD99-ADA1-A956B0CFE556}"/>
              </a:ext>
            </a:extLst>
          </p:cNvPr>
          <p:cNvPicPr>
            <a:picLocks noGrp="1" noChangeAspect="1"/>
          </p:cNvPicPr>
          <p:nvPr>
            <p:ph type="pic" sz="quarter" idx="15"/>
          </p:nvPr>
        </p:nvPicPr>
        <p:blipFill rotWithShape="1">
          <a:blip r:embed="rId2" cstate="hqprint">
            <a:extLst>
              <a:ext uri="{28A0092B-C50C-407E-A947-70E740481C1C}">
                <a14:useLocalDpi xmlns:a14="http://schemas.microsoft.com/office/drawing/2010/main"/>
              </a:ext>
            </a:extLst>
          </a:blip>
          <a:srcRect b="-107"/>
          <a:stretch/>
        </p:blipFill>
        <p:spPr>
          <a:xfrm>
            <a:off x="530730" y="698500"/>
            <a:ext cx="2777492" cy="5429250"/>
          </a:xfrm>
        </p:spPr>
      </p:pic>
      <p:sp>
        <p:nvSpPr>
          <p:cNvPr id="8" name="Kicker_Box">
            <a:extLst>
              <a:ext uri="{FF2B5EF4-FFF2-40B4-BE49-F238E27FC236}">
                <a16:creationId xmlns:a16="http://schemas.microsoft.com/office/drawing/2014/main" id="{481E54B9-040D-9ACE-9A81-CDC4DFA9E3D1}"/>
              </a:ext>
            </a:extLst>
          </p:cNvPr>
          <p:cNvSpPr/>
          <p:nvPr/>
        </p:nvSpPr>
        <p:spPr>
          <a:xfrm>
            <a:off x="3756025" y="5587748"/>
            <a:ext cx="7919975" cy="54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000" tIns="0" rIns="90000" bIns="0" rtlCol="0" anchor="ctr"/>
          <a:lstStyle/>
          <a:p>
            <a:pPr algn="ctr"/>
            <a:r>
              <a:rPr lang="en-US" sz="1400" b="1">
                <a:solidFill>
                  <a:schemeClr val="tx1"/>
                </a:solidFill>
                <a:latin typeface="Arial" panose="020B0604020202020204" pitchFamily="34" charset="0"/>
                <a:cs typeface="Arial" panose="020B0604020202020204" pitchFamily="34" charset="0"/>
              </a:rPr>
              <a:t>Teneo delivered a critical workplace transition of the back-office which was operationally successful and significantly exceeded planned in-year and run-rate savings</a:t>
            </a:r>
          </a:p>
        </p:txBody>
      </p:sp>
      <p:sp>
        <p:nvSpPr>
          <p:cNvPr id="9" name="Kicker_Arrow">
            <a:extLst>
              <a:ext uri="{FF2B5EF4-FFF2-40B4-BE49-F238E27FC236}">
                <a16:creationId xmlns:a16="http://schemas.microsoft.com/office/drawing/2014/main" id="{C064C086-A552-C5D8-8B19-B16FF0858A34}"/>
              </a:ext>
            </a:extLst>
          </p:cNvPr>
          <p:cNvSpPr/>
          <p:nvPr/>
        </p:nvSpPr>
        <p:spPr>
          <a:xfrm rot="5400000">
            <a:off x="3612024" y="5731749"/>
            <a:ext cx="540001"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200"/>
          </a:p>
        </p:txBody>
      </p:sp>
      <p:sp>
        <p:nvSpPr>
          <p:cNvPr id="10" name="Rectangle 9">
            <a:extLst>
              <a:ext uri="{FF2B5EF4-FFF2-40B4-BE49-F238E27FC236}">
                <a16:creationId xmlns:a16="http://schemas.microsoft.com/office/drawing/2014/main" id="{E96D0A91-3988-C6B3-B0E4-8AC5E57ACD81}"/>
              </a:ext>
            </a:extLst>
          </p:cNvPr>
          <p:cNvSpPr/>
          <p:nvPr/>
        </p:nvSpPr>
        <p:spPr>
          <a:xfrm>
            <a:off x="4672307" y="3017905"/>
            <a:ext cx="6772064" cy="905598"/>
          </a:xfrm>
          <a:prstGeom prst="rect">
            <a:avLst/>
          </a:prstGeom>
          <a:noFill/>
          <a:ln w="19050">
            <a:noFill/>
          </a:ln>
          <a:effectLst/>
        </p:spPr>
        <p:txBody>
          <a:bodyPr wrap="square" lIns="90000" tIns="46800" rIns="90000" bIns="46800" anchor="t" anchorCtr="0">
            <a:noAutofit/>
          </a:bodyPr>
          <a:lstStyle/>
          <a:p>
            <a:pPr marL="177800" indent="-177800" defTabSz="731342">
              <a:spcBef>
                <a:spcPts val="200"/>
              </a:spcBef>
              <a:spcAft>
                <a:spcPts val="200"/>
              </a:spcAft>
              <a:buClr>
                <a:srgbClr val="205D96"/>
              </a:buClr>
              <a:buFont typeface="Wingdings" panose="05000000000000000000" pitchFamily="2" charset="2"/>
              <a:buChar char=""/>
              <a:tabLst>
                <a:tab pos="882253" algn="l"/>
              </a:tabLst>
            </a:pPr>
            <a:endParaRPr lang="en-US" sz="900">
              <a:solidFill>
                <a:srgbClr val="00000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1D2A58D5-02C4-31CC-7106-F8842C6A7EC9}"/>
              </a:ext>
            </a:extLst>
          </p:cNvPr>
          <p:cNvGrpSpPr/>
          <p:nvPr/>
        </p:nvGrpSpPr>
        <p:grpSpPr>
          <a:xfrm>
            <a:off x="3837161" y="3224833"/>
            <a:ext cx="885715" cy="844631"/>
            <a:chOff x="3773153" y="3071559"/>
            <a:chExt cx="1028700" cy="980984"/>
          </a:xfrm>
        </p:grpSpPr>
        <p:sp>
          <p:nvSpPr>
            <p:cNvPr id="12" name="TextBox 11">
              <a:extLst>
                <a:ext uri="{FF2B5EF4-FFF2-40B4-BE49-F238E27FC236}">
                  <a16:creationId xmlns:a16="http://schemas.microsoft.com/office/drawing/2014/main" id="{9D6150B3-9B14-78B7-3159-09CE5C671827}"/>
                </a:ext>
              </a:extLst>
            </p:cNvPr>
            <p:cNvSpPr txBox="1"/>
            <p:nvPr/>
          </p:nvSpPr>
          <p:spPr>
            <a:xfrm>
              <a:off x="3773153" y="3867877"/>
              <a:ext cx="1028700" cy="184666"/>
            </a:xfrm>
            <a:prstGeom prst="rect">
              <a:avLst/>
            </a:prstGeom>
            <a:noFill/>
          </p:spPr>
          <p:txBody>
            <a:bodyPr vert="horz" wrap="square" lIns="0" tIns="0" rIns="0" bIns="0" rtlCol="0">
              <a:spAutoFit/>
            </a:bodyPr>
            <a:lstStyle/>
            <a:p>
              <a:pPr algn="ctr" eaLnBrk="0" fontAlgn="base" hangingPunct="0">
                <a:spcBef>
                  <a:spcPct val="0"/>
                </a:spcBef>
                <a:spcAft>
                  <a:spcPct val="0"/>
                </a:spcAft>
              </a:pPr>
              <a:r>
                <a:rPr lang="en-GB" sz="1200" b="1">
                  <a:solidFill>
                    <a:schemeClr val="accent2"/>
                  </a:solidFill>
                  <a:cs typeface="Arial" panose="020B0604020202020204" pitchFamily="34" charset="0"/>
                </a:rPr>
                <a:t>Teneo’s role</a:t>
              </a:r>
            </a:p>
          </p:txBody>
        </p:sp>
        <p:pic>
          <p:nvPicPr>
            <p:cNvPr id="13" name="Picture 12" descr="Icon&#10;&#10;Description automatically generated">
              <a:extLst>
                <a:ext uri="{FF2B5EF4-FFF2-40B4-BE49-F238E27FC236}">
                  <a16:creationId xmlns:a16="http://schemas.microsoft.com/office/drawing/2014/main" id="{86F15E3E-325F-DECB-99EC-E36DCA6C162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40362" y="3071559"/>
              <a:ext cx="694282" cy="695635"/>
            </a:xfrm>
            <a:prstGeom prst="rect">
              <a:avLst/>
            </a:prstGeom>
          </p:spPr>
        </p:pic>
      </p:grpSp>
      <p:grpSp>
        <p:nvGrpSpPr>
          <p:cNvPr id="14" name="Group 13">
            <a:extLst>
              <a:ext uri="{FF2B5EF4-FFF2-40B4-BE49-F238E27FC236}">
                <a16:creationId xmlns:a16="http://schemas.microsoft.com/office/drawing/2014/main" id="{BE0ED022-6EAA-264E-EABD-99722ED7F44F}"/>
              </a:ext>
            </a:extLst>
          </p:cNvPr>
          <p:cNvGrpSpPr/>
          <p:nvPr/>
        </p:nvGrpSpPr>
        <p:grpSpPr>
          <a:xfrm>
            <a:off x="3837161" y="4430179"/>
            <a:ext cx="885715" cy="825660"/>
            <a:chOff x="3773153" y="4319514"/>
            <a:chExt cx="1028700" cy="958950"/>
          </a:xfrm>
        </p:grpSpPr>
        <p:sp>
          <p:nvSpPr>
            <p:cNvPr id="15" name="TextBox 14">
              <a:extLst>
                <a:ext uri="{FF2B5EF4-FFF2-40B4-BE49-F238E27FC236}">
                  <a16:creationId xmlns:a16="http://schemas.microsoft.com/office/drawing/2014/main" id="{1B7BBDFC-A88F-A1E7-C7C5-5804C208CE4F}"/>
                </a:ext>
              </a:extLst>
            </p:cNvPr>
            <p:cNvSpPr txBox="1"/>
            <p:nvPr/>
          </p:nvSpPr>
          <p:spPr>
            <a:xfrm>
              <a:off x="3773153" y="5093798"/>
              <a:ext cx="1028700" cy="184666"/>
            </a:xfrm>
            <a:prstGeom prst="rect">
              <a:avLst/>
            </a:prstGeom>
            <a:noFill/>
          </p:spPr>
          <p:txBody>
            <a:bodyPr vert="horz" wrap="square" lIns="0" tIns="0" rIns="0" bIns="0" rtlCol="0">
              <a:spAutoFit/>
            </a:bodyPr>
            <a:lstStyle/>
            <a:p>
              <a:pPr algn="ctr" eaLnBrk="0" fontAlgn="base" hangingPunct="0">
                <a:spcBef>
                  <a:spcPct val="0"/>
                </a:spcBef>
                <a:spcAft>
                  <a:spcPct val="0"/>
                </a:spcAft>
              </a:pPr>
              <a:r>
                <a:rPr lang="en-GB" sz="1200" b="1">
                  <a:solidFill>
                    <a:schemeClr val="accent2"/>
                  </a:solidFill>
                  <a:cs typeface="Arial" panose="020B0604020202020204" pitchFamily="34" charset="0"/>
                </a:rPr>
                <a:t>Outcome</a:t>
              </a:r>
            </a:p>
          </p:txBody>
        </p:sp>
        <p:pic>
          <p:nvPicPr>
            <p:cNvPr id="16" name="Picture 15" descr="Icon&#10;&#10;Description automatically generated">
              <a:extLst>
                <a:ext uri="{FF2B5EF4-FFF2-40B4-BE49-F238E27FC236}">
                  <a16:creationId xmlns:a16="http://schemas.microsoft.com/office/drawing/2014/main" id="{23A50E0D-698E-F3F6-578A-91708440486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939686" y="4319514"/>
              <a:ext cx="695635" cy="695635"/>
            </a:xfrm>
            <a:prstGeom prst="rect">
              <a:avLst/>
            </a:prstGeom>
          </p:spPr>
        </p:pic>
      </p:grpSp>
      <p:grpSp>
        <p:nvGrpSpPr>
          <p:cNvPr id="17" name="Group 16">
            <a:extLst>
              <a:ext uri="{FF2B5EF4-FFF2-40B4-BE49-F238E27FC236}">
                <a16:creationId xmlns:a16="http://schemas.microsoft.com/office/drawing/2014/main" id="{9D47FD8D-8FBE-5490-D196-EB663ADE48E8}"/>
              </a:ext>
            </a:extLst>
          </p:cNvPr>
          <p:cNvGrpSpPr/>
          <p:nvPr/>
        </p:nvGrpSpPr>
        <p:grpSpPr>
          <a:xfrm>
            <a:off x="3837161" y="1879561"/>
            <a:ext cx="885715" cy="825660"/>
            <a:chOff x="987833" y="3132310"/>
            <a:chExt cx="1028700" cy="958950"/>
          </a:xfrm>
        </p:grpSpPr>
        <p:pic>
          <p:nvPicPr>
            <p:cNvPr id="18" name="Picture 17" descr="Text&#10;&#10;Description automatically generated">
              <a:extLst>
                <a:ext uri="{FF2B5EF4-FFF2-40B4-BE49-F238E27FC236}">
                  <a16:creationId xmlns:a16="http://schemas.microsoft.com/office/drawing/2014/main" id="{4984296E-393D-09DF-31E8-36133F9424D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54783" y="3132310"/>
              <a:ext cx="694800" cy="694800"/>
            </a:xfrm>
            <a:prstGeom prst="rect">
              <a:avLst/>
            </a:prstGeom>
          </p:spPr>
        </p:pic>
        <p:sp>
          <p:nvSpPr>
            <p:cNvPr id="19" name="TextBox 18">
              <a:extLst>
                <a:ext uri="{FF2B5EF4-FFF2-40B4-BE49-F238E27FC236}">
                  <a16:creationId xmlns:a16="http://schemas.microsoft.com/office/drawing/2014/main" id="{8CF81A9A-F75C-B8A0-F66F-48494A364C34}"/>
                </a:ext>
              </a:extLst>
            </p:cNvPr>
            <p:cNvSpPr txBox="1"/>
            <p:nvPr/>
          </p:nvSpPr>
          <p:spPr>
            <a:xfrm>
              <a:off x="987833" y="3906594"/>
              <a:ext cx="1028700" cy="184666"/>
            </a:xfrm>
            <a:prstGeom prst="rect">
              <a:avLst/>
            </a:prstGeom>
            <a:noFill/>
          </p:spPr>
          <p:txBody>
            <a:bodyPr vert="horz" wrap="square" lIns="0" tIns="0" rIns="0" bIns="0" rtlCol="0">
              <a:spAutoFit/>
            </a:bodyPr>
            <a:lstStyle/>
            <a:p>
              <a:pPr algn="ctr" eaLnBrk="0" fontAlgn="base" hangingPunct="0">
                <a:spcBef>
                  <a:spcPct val="0"/>
                </a:spcBef>
                <a:spcAft>
                  <a:spcPct val="0"/>
                </a:spcAft>
              </a:pPr>
              <a:r>
                <a:rPr lang="en-GB" sz="1200" b="1">
                  <a:solidFill>
                    <a:schemeClr val="accent2"/>
                  </a:solidFill>
                  <a:cs typeface="Arial" panose="020B0604020202020204" pitchFamily="34" charset="0"/>
                </a:rPr>
                <a:t>Context</a:t>
              </a:r>
            </a:p>
          </p:txBody>
        </p:sp>
      </p:grpSp>
    </p:spTree>
    <p:extLst>
      <p:ext uri="{BB962C8B-B14F-4D97-AF65-F5344CB8AC3E}">
        <p14:creationId xmlns:p14="http://schemas.microsoft.com/office/powerpoint/2010/main" val="170905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622A6-91BE-1B0E-52C7-33477012EA76}"/>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82A0577-161C-3A59-32F7-60CF943F1CFE}"/>
              </a:ext>
            </a:extLst>
          </p:cNvPr>
          <p:cNvGraphicFramePr>
            <a:graphicFrameLocks noGrp="1"/>
          </p:cNvGraphicFramePr>
          <p:nvPr>
            <p:extLst>
              <p:ext uri="{D42A27DB-BD31-4B8C-83A1-F6EECF244321}">
                <p14:modId xmlns:p14="http://schemas.microsoft.com/office/powerpoint/2010/main" val="365196611"/>
              </p:ext>
            </p:extLst>
          </p:nvPr>
        </p:nvGraphicFramePr>
        <p:xfrm>
          <a:off x="3756025" y="1625600"/>
          <a:ext cx="7902575" cy="3817583"/>
        </p:xfrm>
        <a:graphic>
          <a:graphicData uri="http://schemas.openxmlformats.org/drawingml/2006/table">
            <a:tbl>
              <a:tblPr firstRow="1" bandRow="1">
                <a:tableStyleId>{5C22544A-7EE6-4342-B048-85BDC9FD1C3A}</a:tableStyleId>
              </a:tblPr>
              <a:tblGrid>
                <a:gridCol w="1156099">
                  <a:extLst>
                    <a:ext uri="{9D8B030D-6E8A-4147-A177-3AD203B41FA5}">
                      <a16:colId xmlns:a16="http://schemas.microsoft.com/office/drawing/2014/main" val="1675328040"/>
                    </a:ext>
                  </a:extLst>
                </a:gridCol>
                <a:gridCol w="6746476">
                  <a:extLst>
                    <a:ext uri="{9D8B030D-6E8A-4147-A177-3AD203B41FA5}">
                      <a16:colId xmlns:a16="http://schemas.microsoft.com/office/drawing/2014/main" val="883906111"/>
                    </a:ext>
                  </a:extLst>
                </a:gridCol>
              </a:tblGrid>
              <a:tr h="1322234">
                <a:tc>
                  <a:txBody>
                    <a:bodyPr/>
                    <a:lstStyle/>
                    <a:p>
                      <a:pPr marL="179705" indent="-107950">
                        <a:lnSpc>
                          <a:spcPct val="100000"/>
                        </a:lnSpc>
                        <a:spcBef>
                          <a:spcPts val="800"/>
                        </a:spcBef>
                        <a:spcAft>
                          <a:spcPts val="0"/>
                        </a:spcAft>
                        <a:buClr>
                          <a:schemeClr val="accent2"/>
                        </a:buClr>
                        <a:buFont typeface="Arial" panose="020B0604020202020204" pitchFamily="34" charset="0"/>
                        <a:buChar char=""/>
                      </a:pPr>
                      <a:endParaRPr lang="en-GB" sz="1000" b="0" i="0" dirty="0">
                        <a:solidFill>
                          <a:schemeClr val="tx1"/>
                        </a:solidFill>
                        <a:latin typeface="Arial"/>
                      </a:endParaRPr>
                    </a:p>
                  </a:txBody>
                  <a:tcPr marL="36000" marR="36000" marT="36000" marB="36000" anchor="ctr">
                    <a:lnL w="28575" cmpd="sng">
                      <a:solidFill>
                        <a:srgbClr val="FFFFFF"/>
                      </a:solidFill>
                    </a:lnL>
                    <a:lnR w="28575" cap="flat" cmpd="sng" algn="ctr">
                      <a:solidFill>
                        <a:srgbClr val="FFFFFF"/>
                      </a:solidFill>
                      <a:prstDash val="solid"/>
                      <a:round/>
                      <a:headEnd type="none" w="med" len="med"/>
                      <a:tailEnd type="none" w="med" len="med"/>
                    </a:lnR>
                    <a:lnT w="28575" cmpd="sng">
                      <a:solidFill>
                        <a:srgbClr val="FFFFFF"/>
                      </a:solidFill>
                    </a:lnT>
                    <a:lnB w="12700" cap="flat" cmpd="sng" algn="ctr">
                      <a:solidFill>
                        <a:schemeClr val="bg2"/>
                      </a:solidFill>
                      <a:prstDash val="solid"/>
                      <a:round/>
                      <a:headEnd type="none" w="med" len="med"/>
                      <a:tailEnd type="none" w="med" len="med"/>
                    </a:lnB>
                    <a:noFill/>
                  </a:tcPr>
                </a:tc>
                <a:tc>
                  <a:txBody>
                    <a:bodyPr/>
                    <a:lstStyle/>
                    <a:p>
                      <a:pPr marL="179705" indent="-107950">
                        <a:lnSpc>
                          <a:spcPct val="100000"/>
                        </a:lnSpc>
                        <a:spcBef>
                          <a:spcPts val="800"/>
                        </a:spcBef>
                        <a:spcAft>
                          <a:spcPts val="0"/>
                        </a:spcAft>
                        <a:buClr>
                          <a:schemeClr val="accent2"/>
                        </a:buClr>
                        <a:buFont typeface="Arial" panose="020B0604020202020204" pitchFamily="34" charset="0"/>
                        <a:buChar char=""/>
                      </a:pPr>
                      <a:r>
                        <a:rPr lang="en-GB" sz="1000" b="0" i="0" dirty="0">
                          <a:solidFill>
                            <a:schemeClr val="tx1"/>
                          </a:solidFill>
                          <a:latin typeface="Arial"/>
                        </a:rPr>
                        <a:t>Our client was a global leader in digital transformation and experience innovation</a:t>
                      </a:r>
                    </a:p>
                    <a:p>
                      <a:pPr marL="179705" indent="-107950">
                        <a:lnSpc>
                          <a:spcPct val="100000"/>
                        </a:lnSpc>
                        <a:spcBef>
                          <a:spcPts val="800"/>
                        </a:spcBef>
                        <a:spcAft>
                          <a:spcPts val="0"/>
                        </a:spcAft>
                        <a:buClr>
                          <a:schemeClr val="accent2"/>
                        </a:buClr>
                        <a:buFont typeface="Arial" panose="020B0604020202020204" pitchFamily="34" charset="0"/>
                        <a:buChar char=""/>
                      </a:pPr>
                      <a:r>
                        <a:rPr lang="en-GB" sz="1000" b="0" i="0" dirty="0">
                          <a:solidFill>
                            <a:schemeClr val="tx1"/>
                          </a:solidFill>
                          <a:latin typeface="Arial"/>
                        </a:rPr>
                        <a:t>Our client had recently acquired a consultancy specializing in digital transformation and data-driven solutions to enhance its geographic reach and service offerings</a:t>
                      </a:r>
                    </a:p>
                    <a:p>
                      <a:pPr marL="179705" indent="-107950">
                        <a:lnSpc>
                          <a:spcPct val="100000"/>
                        </a:lnSpc>
                        <a:spcBef>
                          <a:spcPts val="800"/>
                        </a:spcBef>
                        <a:spcAft>
                          <a:spcPts val="0"/>
                        </a:spcAft>
                        <a:buClr>
                          <a:schemeClr val="accent2"/>
                        </a:buClr>
                        <a:buFont typeface="Arial" panose="020B0604020202020204" pitchFamily="34" charset="0"/>
                        <a:buChar char=""/>
                      </a:pPr>
                      <a:r>
                        <a:rPr lang="en-GB" sz="1000" b="0" i="0" dirty="0">
                          <a:solidFill>
                            <a:schemeClr val="tx1"/>
                          </a:solidFill>
                          <a:latin typeface="Arial"/>
                          <a:cs typeface="Arial"/>
                        </a:rPr>
                        <a:t>Following Teneo’s work developing the businesses’ pre-completion integration plan, we were subsequently engaged to provide strategic PMO support across the first 100 days of the integration with a focus on realising the cost synergies and executing the implementation activities outlined in the integration plan</a:t>
                      </a:r>
                    </a:p>
                  </a:txBody>
                  <a:tcPr marL="36000" marR="36000" marT="36000" marB="36000" anchor="ctr">
                    <a:lnL w="28575" cap="flat" cmpd="sng" algn="ctr">
                      <a:solidFill>
                        <a:srgbClr val="FFFFFF"/>
                      </a:solidFill>
                      <a:prstDash val="solid"/>
                      <a:round/>
                      <a:headEnd type="none" w="med" len="med"/>
                      <a:tailEnd type="none" w="med" len="med"/>
                    </a:lnL>
                    <a:lnR w="28575" cmpd="sng">
                      <a:solidFill>
                        <a:srgbClr val="FFFFFF"/>
                      </a:solidFill>
                    </a:lnR>
                    <a:lnT w="28575" cmpd="sng">
                      <a:solidFill>
                        <a:srgbClr val="FFFFFF"/>
                      </a:solid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0665558"/>
                  </a:ext>
                </a:extLst>
              </a:tr>
              <a:tr h="1396794">
                <a:tc>
                  <a:txBody>
                    <a:bodyPr/>
                    <a:lstStyle/>
                    <a:p>
                      <a:pPr marL="179705" indent="-107950">
                        <a:lnSpc>
                          <a:spcPct val="100000"/>
                        </a:lnSpc>
                        <a:spcBef>
                          <a:spcPts val="800"/>
                        </a:spcBef>
                        <a:spcAft>
                          <a:spcPts val="0"/>
                        </a:spcAft>
                        <a:buClr>
                          <a:schemeClr val="accent2"/>
                        </a:buClr>
                        <a:buFont typeface="Arial" panose="020B0604020202020204" pitchFamily="34" charset="0"/>
                        <a:buChar char=""/>
                      </a:pPr>
                      <a:endParaRPr lang="en-GB" sz="1000" b="0" i="0" dirty="0">
                        <a:solidFill>
                          <a:schemeClr val="tx1"/>
                        </a:solidFill>
                        <a:latin typeface="Arial"/>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179705" indent="-107950" defTabSz="731342">
                        <a:spcBef>
                          <a:spcPts val="800"/>
                        </a:spcBef>
                        <a:buClr>
                          <a:schemeClr val="accent2"/>
                        </a:buClr>
                        <a:buFont typeface="Arial" panose="020B0604020202020204" pitchFamily="34" charset="0"/>
                        <a:buChar char=""/>
                        <a:tabLst>
                          <a:tab pos="882253" algn="l"/>
                        </a:tabLst>
                      </a:pPr>
                      <a:r>
                        <a:rPr lang="en-GB" sz="1000" dirty="0">
                          <a:latin typeface="Arial"/>
                          <a:cs typeface="Arial"/>
                        </a:rPr>
                        <a:t>Teneo’s role involved hands-on support to drive integration progress, troubleshoot issues, and ensure consistency across all workstreams</a:t>
                      </a:r>
                    </a:p>
                    <a:p>
                      <a:pPr marL="179705" lvl="0" indent="-107950">
                        <a:spcBef>
                          <a:spcPts val="800"/>
                        </a:spcBef>
                        <a:buClr>
                          <a:srgbClr val="0D7DD4"/>
                        </a:buClr>
                        <a:buFont typeface="Arial" panose="020B0604020202020204" pitchFamily="34" charset="0"/>
                        <a:buChar char=""/>
                      </a:pPr>
                      <a:r>
                        <a:rPr lang="en-GB" sz="1000" dirty="0">
                          <a:latin typeface="Arial"/>
                          <a:cs typeface="Arial"/>
                        </a:rPr>
                        <a:t>Teneo held regular meetings with People &amp; Culture and function leads to track synergy delivery, align on end-state organizational structures, and monitor critical data such as notification dates and one-off costs</a:t>
                      </a:r>
                    </a:p>
                    <a:p>
                      <a:pPr marL="179705" indent="-107950">
                        <a:spcBef>
                          <a:spcPts val="800"/>
                        </a:spcBef>
                        <a:buClr>
                          <a:schemeClr val="accent2"/>
                        </a:buClr>
                        <a:buFont typeface="Arial" panose="020B0604020202020204" pitchFamily="34" charset="0"/>
                        <a:buChar char=""/>
                      </a:pPr>
                      <a:r>
                        <a:rPr lang="en-GB" sz="1000" dirty="0">
                          <a:latin typeface="Arial"/>
                          <a:cs typeface="Arial"/>
                        </a:rPr>
                        <a:t>Teneo worked closely with various business stakeholders to align benefit realization across companies and geographies, and ensure measurable results</a:t>
                      </a:r>
                      <a:endParaRPr lang="en-US" sz="1800" b="0" i="0" u="none" strike="noStrike" kern="1200" baseline="0" dirty="0">
                        <a:solidFill>
                          <a:schemeClr val="dk1"/>
                        </a:solidFill>
                        <a:latin typeface="Arial"/>
                        <a:ea typeface="+mn-ea"/>
                        <a:cs typeface="Arial"/>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95012887"/>
                  </a:ext>
                </a:extLst>
              </a:tr>
              <a:tr h="1098555">
                <a:tc>
                  <a:txBody>
                    <a:bodyPr/>
                    <a:lstStyle/>
                    <a:p>
                      <a:pPr marL="179705" indent="-107950">
                        <a:lnSpc>
                          <a:spcPct val="100000"/>
                        </a:lnSpc>
                        <a:spcBef>
                          <a:spcPts val="800"/>
                        </a:spcBef>
                        <a:spcAft>
                          <a:spcPts val="0"/>
                        </a:spcAft>
                        <a:buClr>
                          <a:schemeClr val="accent2"/>
                        </a:buClr>
                        <a:buFont typeface="Arial" panose="020B0604020202020204" pitchFamily="34" charset="0"/>
                        <a:buChar char=""/>
                      </a:pPr>
                      <a:endParaRPr lang="en-GB" sz="1000" b="0" i="0" dirty="0">
                        <a:solidFill>
                          <a:schemeClr val="tx1"/>
                        </a:solidFill>
                        <a:latin typeface="Arial"/>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28575" cmpd="sng">
                      <a:solidFill>
                        <a:srgbClr val="FFFFFF"/>
                      </a:solidFill>
                    </a:lnB>
                    <a:noFill/>
                  </a:tcPr>
                </a:tc>
                <a:tc>
                  <a:txBody>
                    <a:bodyPr/>
                    <a:lstStyle/>
                    <a:p>
                      <a:pPr marL="179705" indent="-107950">
                        <a:spcBef>
                          <a:spcPts val="800"/>
                        </a:spcBef>
                        <a:buClr>
                          <a:schemeClr val="accent2"/>
                        </a:buClr>
                        <a:buFont typeface="Arial" panose="020B0604020202020204" pitchFamily="34" charset="0"/>
                        <a:buChar char=""/>
                      </a:pPr>
                      <a:r>
                        <a:rPr lang="en-GB" sz="1000" b="0" i="0" u="none" strike="noStrike" noProof="0" dirty="0">
                          <a:solidFill>
                            <a:schemeClr val="tx1"/>
                          </a:solidFill>
                          <a:latin typeface="Arial"/>
                        </a:rPr>
                        <a:t>Teneo helped the business to secure $20.6m in run-rate savings, comprised of $6.0m in non-headcount and $14.6m in headcount optimisation, including material synergies in Finance, Operations, Sales and Delivery teams</a:t>
                      </a:r>
                      <a:endParaRPr lang="en-GB" sz="1000" dirty="0">
                        <a:latin typeface="Arial"/>
                        <a:cs typeface="Arial"/>
                      </a:endParaRPr>
                    </a:p>
                    <a:p>
                      <a:pPr marL="179705" indent="-107950">
                        <a:spcBef>
                          <a:spcPts val="800"/>
                        </a:spcBef>
                        <a:buClr>
                          <a:schemeClr val="accent2"/>
                        </a:buClr>
                        <a:buFont typeface="Arial" panose="020B0604020202020204" pitchFamily="34" charset="0"/>
                        <a:buChar char=""/>
                      </a:pPr>
                      <a:r>
                        <a:rPr lang="en-GB" sz="1000" dirty="0">
                          <a:latin typeface="Arial"/>
                          <a:cs typeface="Arial"/>
                        </a:rPr>
                        <a:t>Teneo facilitated a seamless integration of the two businesses whilst keeping relevant stakeholders, including executive, board, and investor stakeholders informed with regular updates to ensure alignment and approval of key decisions</a:t>
                      </a: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28575" cmpd="sng">
                      <a:solidFill>
                        <a:srgbClr val="FFFFFF"/>
                      </a:solidFill>
                    </a:lnB>
                    <a:noFill/>
                  </a:tcPr>
                </a:tc>
                <a:extLst>
                  <a:ext uri="{0D108BD9-81ED-4DB2-BD59-A6C34878D82A}">
                    <a16:rowId xmlns:a16="http://schemas.microsoft.com/office/drawing/2014/main" val="2361684639"/>
                  </a:ext>
                </a:extLst>
              </a:tr>
            </a:tbl>
          </a:graphicData>
        </a:graphic>
      </p:graphicFrame>
      <p:sp>
        <p:nvSpPr>
          <p:cNvPr id="4" name="Title 3">
            <a:extLst>
              <a:ext uri="{FF2B5EF4-FFF2-40B4-BE49-F238E27FC236}">
                <a16:creationId xmlns:a16="http://schemas.microsoft.com/office/drawing/2014/main" id="{3FCE864C-E120-51D8-C13D-43C64964C127}"/>
              </a:ext>
            </a:extLst>
          </p:cNvPr>
          <p:cNvSpPr>
            <a:spLocks noGrp="1"/>
          </p:cNvSpPr>
          <p:nvPr>
            <p:ph type="title"/>
          </p:nvPr>
        </p:nvSpPr>
        <p:spPr/>
        <p:txBody>
          <a:bodyPr/>
          <a:lstStyle/>
          <a:p>
            <a:r>
              <a:rPr lang="en-GB" dirty="0">
                <a:solidFill>
                  <a:srgbClr val="000000"/>
                </a:solidFill>
                <a:latin typeface="Arial" pitchFamily="34" charset="0"/>
                <a:ea typeface="+mj-ea"/>
                <a:cs typeface="Arial" pitchFamily="34" charset="0"/>
              </a:rPr>
              <a:t>Teneo led </a:t>
            </a:r>
            <a:r>
              <a:rPr lang="en-GB" dirty="0">
                <a:solidFill>
                  <a:srgbClr val="000000"/>
                </a:solidFill>
                <a:latin typeface="Arial" pitchFamily="34" charset="0"/>
                <a:cs typeface="Arial" pitchFamily="34" charset="0"/>
              </a:rPr>
              <a:t>the </a:t>
            </a:r>
            <a:r>
              <a:rPr lang="en-GB" dirty="0">
                <a:solidFill>
                  <a:srgbClr val="000000"/>
                </a:solidFill>
                <a:latin typeface="Arial" pitchFamily="34" charset="0"/>
                <a:ea typeface="+mj-ea"/>
                <a:cs typeface="Arial" pitchFamily="34" charset="0"/>
              </a:rPr>
              <a:t>post-merger integration of two technology services consultancies, safeguarding the transition and related synergies</a:t>
            </a:r>
            <a:endParaRPr lang="en-GB" b="0" dirty="0">
              <a:cs typeface="Arial"/>
            </a:endParaRPr>
          </a:p>
        </p:txBody>
      </p:sp>
      <p:sp>
        <p:nvSpPr>
          <p:cNvPr id="5" name="Text Placeholder 4">
            <a:extLst>
              <a:ext uri="{FF2B5EF4-FFF2-40B4-BE49-F238E27FC236}">
                <a16:creationId xmlns:a16="http://schemas.microsoft.com/office/drawing/2014/main" id="{F22AD6FD-1CEB-3443-1471-370C1A68E7BF}"/>
              </a:ext>
            </a:extLst>
          </p:cNvPr>
          <p:cNvSpPr>
            <a:spLocks noGrp="1"/>
          </p:cNvSpPr>
          <p:nvPr>
            <p:ph type="body" sz="quarter" idx="13"/>
          </p:nvPr>
        </p:nvSpPr>
        <p:spPr/>
        <p:txBody>
          <a:bodyPr/>
          <a:lstStyle/>
          <a:p>
            <a:r>
              <a:rPr lang="en-GB" dirty="0"/>
              <a:t>Client case study</a:t>
            </a:r>
          </a:p>
        </p:txBody>
      </p:sp>
      <p:pic>
        <p:nvPicPr>
          <p:cNvPr id="7" name="Picture 2">
            <a:extLst>
              <a:ext uri="{FF2B5EF4-FFF2-40B4-BE49-F238E27FC236}">
                <a16:creationId xmlns:a16="http://schemas.microsoft.com/office/drawing/2014/main" id="{BCB9650E-7216-3579-705B-378B5CBBE155}"/>
              </a:ext>
            </a:extLst>
          </p:cNvPr>
          <p:cNvPicPr>
            <a:picLocks noGrp="1" noChangeAspect="1" noChangeArrowheads="1"/>
          </p:cNvPicPr>
          <p:nvPr>
            <p:ph type="pic" sz="quarter" idx="15"/>
          </p:nvPr>
        </p:nvPicPr>
        <p:blipFill>
          <a:blip r:embed="rId2"/>
          <a:srcRect r="7653" b="10975"/>
          <a:stretch/>
        </p:blipFill>
        <p:spPr>
          <a:xfrm>
            <a:off x="530730" y="698499"/>
            <a:ext cx="2879220" cy="5425767"/>
          </a:xfrm>
        </p:spPr>
      </p:pic>
      <p:sp>
        <p:nvSpPr>
          <p:cNvPr id="2" name="Kicker_Box">
            <a:extLst>
              <a:ext uri="{FF2B5EF4-FFF2-40B4-BE49-F238E27FC236}">
                <a16:creationId xmlns:a16="http://schemas.microsoft.com/office/drawing/2014/main" id="{7ED13080-445E-4C3F-83C6-AB1FE17F2DFA}"/>
              </a:ext>
            </a:extLst>
          </p:cNvPr>
          <p:cNvSpPr/>
          <p:nvPr/>
        </p:nvSpPr>
        <p:spPr>
          <a:xfrm>
            <a:off x="3756025" y="5589107"/>
            <a:ext cx="7919975" cy="54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000" tIns="0" rIns="90000" bIns="0" rtlCol="0" anchor="ctr"/>
          <a:lstStyle/>
          <a:p>
            <a:pPr algn="ctr">
              <a:buNone/>
            </a:pPr>
            <a:r>
              <a:rPr lang="en-GB" sz="1400" b="1" dirty="0">
                <a:solidFill>
                  <a:sysClr val="windowText" lastClr="000000"/>
                </a:solidFill>
                <a:latin typeface="Arial" panose="020B0604020202020204" pitchFamily="34" charset="0"/>
                <a:cs typeface="Arial" panose="020B0604020202020204" pitchFamily="34" charset="0"/>
              </a:rPr>
              <a:t>Teneo achieved material outperformance of original planned synergies, together with a seamless integration</a:t>
            </a:r>
            <a:endParaRPr lang="en-GB" sz="1400" b="1" dirty="0">
              <a:solidFill>
                <a:srgbClr val="FF0000"/>
              </a:solidFill>
              <a:latin typeface="Arial" panose="020B0604020202020204" pitchFamily="34" charset="0"/>
              <a:cs typeface="Arial" panose="020B0604020202020204" pitchFamily="34" charset="0"/>
            </a:endParaRPr>
          </a:p>
        </p:txBody>
      </p:sp>
      <p:sp>
        <p:nvSpPr>
          <p:cNvPr id="3" name="Kicker_Arrow">
            <a:extLst>
              <a:ext uri="{FF2B5EF4-FFF2-40B4-BE49-F238E27FC236}">
                <a16:creationId xmlns:a16="http://schemas.microsoft.com/office/drawing/2014/main" id="{3D36BC3D-C27A-D577-201B-622DF6C765D0}"/>
              </a:ext>
            </a:extLst>
          </p:cNvPr>
          <p:cNvSpPr/>
          <p:nvPr/>
        </p:nvSpPr>
        <p:spPr>
          <a:xfrm rot="5400000">
            <a:off x="3612024" y="5733108"/>
            <a:ext cx="540001"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sz="1200"/>
          </a:p>
        </p:txBody>
      </p:sp>
      <p:sp>
        <p:nvSpPr>
          <p:cNvPr id="28" name="Rectangle 27">
            <a:extLst>
              <a:ext uri="{FF2B5EF4-FFF2-40B4-BE49-F238E27FC236}">
                <a16:creationId xmlns:a16="http://schemas.microsoft.com/office/drawing/2014/main" id="{D0F9C9BC-B0BF-8981-F87F-FCC8B537A8AB}"/>
              </a:ext>
            </a:extLst>
          </p:cNvPr>
          <p:cNvSpPr/>
          <p:nvPr/>
        </p:nvSpPr>
        <p:spPr>
          <a:xfrm>
            <a:off x="4672307" y="3017905"/>
            <a:ext cx="6772064" cy="905598"/>
          </a:xfrm>
          <a:prstGeom prst="rect">
            <a:avLst/>
          </a:prstGeom>
          <a:noFill/>
          <a:ln w="19050">
            <a:noFill/>
          </a:ln>
          <a:effectLst/>
        </p:spPr>
        <p:txBody>
          <a:bodyPr wrap="square" lIns="90000" tIns="46800" rIns="90000" bIns="46800" anchor="t" anchorCtr="0">
            <a:noAutofit/>
          </a:bodyPr>
          <a:lstStyle/>
          <a:p>
            <a:pPr marL="177800" indent="-177800" defTabSz="731342">
              <a:spcBef>
                <a:spcPts val="200"/>
              </a:spcBef>
              <a:spcAft>
                <a:spcPts val="200"/>
              </a:spcAft>
              <a:buClr>
                <a:srgbClr val="205D96"/>
              </a:buClr>
              <a:buFont typeface="Wingdings" panose="05000000000000000000" pitchFamily="2" charset="2"/>
              <a:buChar char=""/>
              <a:tabLst>
                <a:tab pos="882253" algn="l"/>
              </a:tabLst>
            </a:pPr>
            <a:endParaRPr lang="en-GB" sz="900">
              <a:solidFill>
                <a:srgbClr val="000000"/>
              </a:solidFill>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9F5D206A-144C-44CD-65F6-EBEF8CE82390}"/>
              </a:ext>
            </a:extLst>
          </p:cNvPr>
          <p:cNvGrpSpPr/>
          <p:nvPr/>
        </p:nvGrpSpPr>
        <p:grpSpPr>
          <a:xfrm>
            <a:off x="3837161" y="3250930"/>
            <a:ext cx="885715" cy="844631"/>
            <a:chOff x="3773153" y="3071559"/>
            <a:chExt cx="1028700" cy="980984"/>
          </a:xfrm>
        </p:grpSpPr>
        <p:sp>
          <p:nvSpPr>
            <p:cNvPr id="24" name="TextBox 23">
              <a:extLst>
                <a:ext uri="{FF2B5EF4-FFF2-40B4-BE49-F238E27FC236}">
                  <a16:creationId xmlns:a16="http://schemas.microsoft.com/office/drawing/2014/main" id="{BF49D486-75D9-4120-4248-491B8443743B}"/>
                </a:ext>
              </a:extLst>
            </p:cNvPr>
            <p:cNvSpPr txBox="1"/>
            <p:nvPr/>
          </p:nvSpPr>
          <p:spPr>
            <a:xfrm>
              <a:off x="3773153" y="3867877"/>
              <a:ext cx="1028700" cy="184666"/>
            </a:xfrm>
            <a:prstGeom prst="rect">
              <a:avLst/>
            </a:prstGeom>
            <a:noFill/>
          </p:spPr>
          <p:txBody>
            <a:bodyPr vert="horz" wrap="square" lIns="0" tIns="0" rIns="0" bIns="0" rtlCol="0">
              <a:spAutoFit/>
            </a:bodyPr>
            <a:lstStyle/>
            <a:p>
              <a:pPr algn="ctr" eaLnBrk="0" fontAlgn="base" hangingPunct="0">
                <a:spcBef>
                  <a:spcPct val="0"/>
                </a:spcBef>
                <a:spcAft>
                  <a:spcPct val="0"/>
                </a:spcAft>
              </a:pPr>
              <a:r>
                <a:rPr lang="en-GB" sz="1200" b="1" err="1">
                  <a:solidFill>
                    <a:schemeClr val="accent2"/>
                  </a:solidFill>
                  <a:cs typeface="Arial" panose="020B0604020202020204" pitchFamily="34" charset="0"/>
                </a:rPr>
                <a:t>Teneo’s</a:t>
              </a:r>
              <a:r>
                <a:rPr lang="en-GB" sz="1200" b="1">
                  <a:solidFill>
                    <a:schemeClr val="accent2"/>
                  </a:solidFill>
                  <a:cs typeface="Arial" panose="020B0604020202020204" pitchFamily="34" charset="0"/>
                </a:rPr>
                <a:t> role</a:t>
              </a:r>
            </a:p>
          </p:txBody>
        </p:sp>
        <p:pic>
          <p:nvPicPr>
            <p:cNvPr id="21" name="Picture 20" descr="Icon&#10;&#10;Description automatically generated">
              <a:extLst>
                <a:ext uri="{FF2B5EF4-FFF2-40B4-BE49-F238E27FC236}">
                  <a16:creationId xmlns:a16="http://schemas.microsoft.com/office/drawing/2014/main" id="{8A155C5C-64F8-D5F9-000D-BED63C5A6A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0362" y="3071559"/>
              <a:ext cx="694282" cy="695635"/>
            </a:xfrm>
            <a:prstGeom prst="rect">
              <a:avLst/>
            </a:prstGeom>
          </p:spPr>
        </p:pic>
      </p:grpSp>
      <p:grpSp>
        <p:nvGrpSpPr>
          <p:cNvPr id="42" name="Group 41">
            <a:extLst>
              <a:ext uri="{FF2B5EF4-FFF2-40B4-BE49-F238E27FC236}">
                <a16:creationId xmlns:a16="http://schemas.microsoft.com/office/drawing/2014/main" id="{40035365-C953-19BF-9484-CD374565FB59}"/>
              </a:ext>
            </a:extLst>
          </p:cNvPr>
          <p:cNvGrpSpPr/>
          <p:nvPr/>
        </p:nvGrpSpPr>
        <p:grpSpPr>
          <a:xfrm>
            <a:off x="3837161" y="4490148"/>
            <a:ext cx="885715" cy="825660"/>
            <a:chOff x="3773153" y="4319514"/>
            <a:chExt cx="1028700" cy="958950"/>
          </a:xfrm>
        </p:grpSpPr>
        <p:sp>
          <p:nvSpPr>
            <p:cNvPr id="31" name="TextBox 30">
              <a:extLst>
                <a:ext uri="{FF2B5EF4-FFF2-40B4-BE49-F238E27FC236}">
                  <a16:creationId xmlns:a16="http://schemas.microsoft.com/office/drawing/2014/main" id="{55800B37-ED28-6F77-7D2C-CF6A9C3A963B}"/>
                </a:ext>
              </a:extLst>
            </p:cNvPr>
            <p:cNvSpPr txBox="1"/>
            <p:nvPr/>
          </p:nvSpPr>
          <p:spPr>
            <a:xfrm>
              <a:off x="3773153" y="5093798"/>
              <a:ext cx="1028700" cy="184666"/>
            </a:xfrm>
            <a:prstGeom prst="rect">
              <a:avLst/>
            </a:prstGeom>
            <a:noFill/>
          </p:spPr>
          <p:txBody>
            <a:bodyPr vert="horz" wrap="square" lIns="0" tIns="0" rIns="0" bIns="0" rtlCol="0">
              <a:spAutoFit/>
            </a:bodyPr>
            <a:lstStyle/>
            <a:p>
              <a:pPr algn="ctr" eaLnBrk="0" fontAlgn="base" hangingPunct="0">
                <a:spcBef>
                  <a:spcPct val="0"/>
                </a:spcBef>
                <a:spcAft>
                  <a:spcPct val="0"/>
                </a:spcAft>
              </a:pPr>
              <a:r>
                <a:rPr lang="en-GB" sz="1200" b="1">
                  <a:solidFill>
                    <a:schemeClr val="accent2"/>
                  </a:solidFill>
                  <a:cs typeface="Arial" panose="020B0604020202020204" pitchFamily="34" charset="0"/>
                </a:rPr>
                <a:t>Outcome</a:t>
              </a:r>
            </a:p>
          </p:txBody>
        </p:sp>
        <p:pic>
          <p:nvPicPr>
            <p:cNvPr id="27" name="Picture 26" descr="Icon&#10;&#10;Description automatically generated">
              <a:extLst>
                <a:ext uri="{FF2B5EF4-FFF2-40B4-BE49-F238E27FC236}">
                  <a16:creationId xmlns:a16="http://schemas.microsoft.com/office/drawing/2014/main" id="{0782B400-F23A-F14A-FE6B-28F5148FA4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9686" y="4319514"/>
              <a:ext cx="695635" cy="695635"/>
            </a:xfrm>
            <a:prstGeom prst="rect">
              <a:avLst/>
            </a:prstGeom>
          </p:spPr>
        </p:pic>
      </p:grpSp>
      <p:grpSp>
        <p:nvGrpSpPr>
          <p:cNvPr id="22" name="Group 21">
            <a:extLst>
              <a:ext uri="{FF2B5EF4-FFF2-40B4-BE49-F238E27FC236}">
                <a16:creationId xmlns:a16="http://schemas.microsoft.com/office/drawing/2014/main" id="{42F3F028-4490-4677-8286-E9160A8CC941}"/>
              </a:ext>
            </a:extLst>
          </p:cNvPr>
          <p:cNvGrpSpPr/>
          <p:nvPr/>
        </p:nvGrpSpPr>
        <p:grpSpPr>
          <a:xfrm>
            <a:off x="3837161" y="1907497"/>
            <a:ext cx="885715" cy="825660"/>
            <a:chOff x="987833" y="3132310"/>
            <a:chExt cx="1028700" cy="958950"/>
          </a:xfrm>
        </p:grpSpPr>
        <p:pic>
          <p:nvPicPr>
            <p:cNvPr id="23" name="Picture 22" descr="Text&#10;&#10;Description automatically generated">
              <a:extLst>
                <a:ext uri="{FF2B5EF4-FFF2-40B4-BE49-F238E27FC236}">
                  <a16:creationId xmlns:a16="http://schemas.microsoft.com/office/drawing/2014/main" id="{D826DDD8-BC5B-0B7C-9D08-AD38B96A34E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54783" y="3132310"/>
              <a:ext cx="694800" cy="694800"/>
            </a:xfrm>
            <a:prstGeom prst="rect">
              <a:avLst/>
            </a:prstGeom>
          </p:spPr>
        </p:pic>
        <p:sp>
          <p:nvSpPr>
            <p:cNvPr id="32" name="TextBox 31">
              <a:extLst>
                <a:ext uri="{FF2B5EF4-FFF2-40B4-BE49-F238E27FC236}">
                  <a16:creationId xmlns:a16="http://schemas.microsoft.com/office/drawing/2014/main" id="{4E39917C-0BFA-CB99-6268-93E578F59B8F}"/>
                </a:ext>
              </a:extLst>
            </p:cNvPr>
            <p:cNvSpPr txBox="1"/>
            <p:nvPr/>
          </p:nvSpPr>
          <p:spPr>
            <a:xfrm>
              <a:off x="987833" y="3906594"/>
              <a:ext cx="1028700" cy="184666"/>
            </a:xfrm>
            <a:prstGeom prst="rect">
              <a:avLst/>
            </a:prstGeom>
            <a:noFill/>
          </p:spPr>
          <p:txBody>
            <a:bodyPr vert="horz" wrap="square" lIns="0" tIns="0" rIns="0" bIns="0" rtlCol="0">
              <a:spAutoFit/>
            </a:bodyPr>
            <a:lstStyle/>
            <a:p>
              <a:pPr algn="ctr" eaLnBrk="0" fontAlgn="base" hangingPunct="0">
                <a:spcBef>
                  <a:spcPct val="0"/>
                </a:spcBef>
                <a:spcAft>
                  <a:spcPct val="0"/>
                </a:spcAft>
              </a:pPr>
              <a:r>
                <a:rPr lang="en-GB" sz="1200" b="1">
                  <a:solidFill>
                    <a:schemeClr val="accent2"/>
                  </a:solidFill>
                  <a:cs typeface="Arial" panose="020B0604020202020204" pitchFamily="34" charset="0"/>
                </a:rPr>
                <a:t>Context</a:t>
              </a:r>
            </a:p>
          </p:txBody>
        </p:sp>
      </p:grpSp>
    </p:spTree>
    <p:extLst>
      <p:ext uri="{BB962C8B-B14F-4D97-AF65-F5344CB8AC3E}">
        <p14:creationId xmlns:p14="http://schemas.microsoft.com/office/powerpoint/2010/main" val="13442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C268C-C067-4470-80CB-4468C0D1D509}"/>
              </a:ext>
            </a:extLst>
          </p:cNvPr>
          <p:cNvSpPr>
            <a:spLocks noGrp="1"/>
          </p:cNvSpPr>
          <p:nvPr>
            <p:ph type="title"/>
          </p:nvPr>
        </p:nvSpPr>
        <p:spPr/>
        <p:txBody>
          <a:bodyPr/>
          <a:lstStyle/>
          <a:p>
            <a:r>
              <a:rPr lang="en-GB" dirty="0">
                <a:solidFill>
                  <a:srgbClr val="000000"/>
                </a:solidFill>
                <a:latin typeface="Arial" pitchFamily="34" charset="0"/>
                <a:ea typeface="+mj-ea"/>
                <a:cs typeface="Arial" pitchFamily="34" charset="0"/>
              </a:rPr>
              <a:t>Teneo was asked to support the integration of </a:t>
            </a:r>
            <a:r>
              <a:rPr lang="en-GB" dirty="0" err="1">
                <a:solidFill>
                  <a:srgbClr val="000000"/>
                </a:solidFill>
                <a:latin typeface="Arial" pitchFamily="34" charset="0"/>
                <a:ea typeface="+mj-ea"/>
                <a:cs typeface="Arial" pitchFamily="34" charset="0"/>
              </a:rPr>
              <a:t>Texthelp</a:t>
            </a:r>
            <a:r>
              <a:rPr lang="en-GB" dirty="0">
                <a:solidFill>
                  <a:srgbClr val="000000"/>
                </a:solidFill>
                <a:latin typeface="Arial" pitchFamily="34" charset="0"/>
                <a:ea typeface="+mj-ea"/>
                <a:cs typeface="Arial" pitchFamily="34" charset="0"/>
              </a:rPr>
              <a:t> and n2y across the “first 100 days” through Project Calypso</a:t>
            </a:r>
            <a:endParaRPr lang="en-GB" dirty="0"/>
          </a:p>
        </p:txBody>
      </p:sp>
      <p:sp>
        <p:nvSpPr>
          <p:cNvPr id="5" name="Text Placeholder 4">
            <a:extLst>
              <a:ext uri="{FF2B5EF4-FFF2-40B4-BE49-F238E27FC236}">
                <a16:creationId xmlns:a16="http://schemas.microsoft.com/office/drawing/2014/main" id="{3A2DBE06-3F7D-4B8D-9FAB-F97FEDB38C84}"/>
              </a:ext>
            </a:extLst>
          </p:cNvPr>
          <p:cNvSpPr>
            <a:spLocks noGrp="1"/>
          </p:cNvSpPr>
          <p:nvPr>
            <p:ph type="body" sz="quarter" idx="13"/>
          </p:nvPr>
        </p:nvSpPr>
        <p:spPr/>
        <p:txBody>
          <a:bodyPr/>
          <a:lstStyle/>
          <a:p>
            <a:r>
              <a:rPr lang="en-GB"/>
              <a:t>Client case study</a:t>
            </a:r>
          </a:p>
        </p:txBody>
      </p:sp>
      <p:pic>
        <p:nvPicPr>
          <p:cNvPr id="19" name="Picture Placeholder 18" descr="Books on a table">
            <a:extLst>
              <a:ext uri="{FF2B5EF4-FFF2-40B4-BE49-F238E27FC236}">
                <a16:creationId xmlns:a16="http://schemas.microsoft.com/office/drawing/2014/main" id="{7A006B57-A111-8220-2A23-535FFDFA54B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32943" r="32943"/>
          <a:stretch/>
        </p:blipFill>
        <p:spPr/>
      </p:pic>
      <p:sp>
        <p:nvSpPr>
          <p:cNvPr id="2" name="Kicker_Box">
            <a:extLst>
              <a:ext uri="{FF2B5EF4-FFF2-40B4-BE49-F238E27FC236}">
                <a16:creationId xmlns:a16="http://schemas.microsoft.com/office/drawing/2014/main" id="{B7596DDD-920B-4BDD-BEDA-0359B7808D03}"/>
              </a:ext>
            </a:extLst>
          </p:cNvPr>
          <p:cNvSpPr/>
          <p:nvPr/>
        </p:nvSpPr>
        <p:spPr>
          <a:xfrm>
            <a:off x="3756025" y="5587750"/>
            <a:ext cx="7919975" cy="54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000" tIns="0" rIns="90000" bIns="0" rtlCol="0" anchor="ctr"/>
          <a:lstStyle/>
          <a:p>
            <a:pPr algn="ctr">
              <a:buNone/>
            </a:pPr>
            <a:r>
              <a:rPr lang="en-GB" sz="1400" b="1" dirty="0">
                <a:solidFill>
                  <a:schemeClr val="tx1"/>
                </a:solidFill>
              </a:rPr>
              <a:t>The deliverables were well-received by our client, positioning them for a successful transition to a self-delivery model after the first 100 days</a:t>
            </a:r>
            <a:endParaRPr lang="en-GB" sz="1400" b="1" dirty="0">
              <a:solidFill>
                <a:schemeClr val="tx1"/>
              </a:solidFill>
              <a:highlight>
                <a:srgbClr val="FFFF00"/>
              </a:highlight>
              <a:latin typeface="Arial" panose="020B0604020202020204" pitchFamily="34" charset="0"/>
              <a:cs typeface="Arial" panose="020B0604020202020204" pitchFamily="34" charset="0"/>
            </a:endParaRPr>
          </a:p>
        </p:txBody>
      </p:sp>
      <p:sp>
        <p:nvSpPr>
          <p:cNvPr id="3" name="Kicker_Arrow">
            <a:extLst>
              <a:ext uri="{FF2B5EF4-FFF2-40B4-BE49-F238E27FC236}">
                <a16:creationId xmlns:a16="http://schemas.microsoft.com/office/drawing/2014/main" id="{2972D48B-62FB-414D-93D6-269E5B4DE82A}"/>
              </a:ext>
            </a:extLst>
          </p:cNvPr>
          <p:cNvSpPr/>
          <p:nvPr/>
        </p:nvSpPr>
        <p:spPr>
          <a:xfrm rot="5400000">
            <a:off x="3612024" y="5731751"/>
            <a:ext cx="540001"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sz="1200"/>
          </a:p>
        </p:txBody>
      </p:sp>
      <p:sp>
        <p:nvSpPr>
          <p:cNvPr id="28" name="Rectangle 27">
            <a:extLst>
              <a:ext uri="{FF2B5EF4-FFF2-40B4-BE49-F238E27FC236}">
                <a16:creationId xmlns:a16="http://schemas.microsoft.com/office/drawing/2014/main" id="{FFBC4DA0-836B-40B4-9EC5-CD084D7179B1}"/>
              </a:ext>
            </a:extLst>
          </p:cNvPr>
          <p:cNvSpPr/>
          <p:nvPr/>
        </p:nvSpPr>
        <p:spPr>
          <a:xfrm>
            <a:off x="4672307" y="3017905"/>
            <a:ext cx="6772064" cy="905598"/>
          </a:xfrm>
          <a:prstGeom prst="rect">
            <a:avLst/>
          </a:prstGeom>
          <a:noFill/>
          <a:ln w="19050">
            <a:noFill/>
          </a:ln>
          <a:effectLst/>
        </p:spPr>
        <p:txBody>
          <a:bodyPr wrap="square" lIns="90000" tIns="46800" rIns="90000" bIns="46800" anchor="t" anchorCtr="0">
            <a:noAutofit/>
          </a:bodyPr>
          <a:lstStyle/>
          <a:p>
            <a:pPr marL="177800" indent="-177800" defTabSz="731342">
              <a:spcBef>
                <a:spcPts val="200"/>
              </a:spcBef>
              <a:spcAft>
                <a:spcPts val="200"/>
              </a:spcAft>
              <a:buClr>
                <a:srgbClr val="205D96"/>
              </a:buClr>
              <a:buFont typeface="Wingdings" panose="05000000000000000000" pitchFamily="2" charset="2"/>
              <a:buChar char=""/>
              <a:tabLst>
                <a:tab pos="882253" algn="l"/>
              </a:tabLst>
            </a:pPr>
            <a:endParaRPr lang="en-GB" sz="900">
              <a:solidFill>
                <a:srgbClr val="000000"/>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FC8182A-B988-CF80-5792-9AACA0AB5F19}"/>
              </a:ext>
            </a:extLst>
          </p:cNvPr>
          <p:cNvGraphicFramePr>
            <a:graphicFrameLocks noGrp="1"/>
          </p:cNvGraphicFramePr>
          <p:nvPr>
            <p:extLst>
              <p:ext uri="{D42A27DB-BD31-4B8C-83A1-F6EECF244321}">
                <p14:modId xmlns:p14="http://schemas.microsoft.com/office/powerpoint/2010/main" val="620747392"/>
              </p:ext>
            </p:extLst>
          </p:nvPr>
        </p:nvGraphicFramePr>
        <p:xfrm>
          <a:off x="3756025" y="1625601"/>
          <a:ext cx="7902575" cy="3962147"/>
        </p:xfrm>
        <a:graphic>
          <a:graphicData uri="http://schemas.openxmlformats.org/drawingml/2006/table">
            <a:tbl>
              <a:tblPr firstRow="1" bandRow="1">
                <a:tableStyleId>{5C22544A-7EE6-4342-B048-85BDC9FD1C3A}</a:tableStyleId>
              </a:tblPr>
              <a:tblGrid>
                <a:gridCol w="1156099">
                  <a:extLst>
                    <a:ext uri="{9D8B030D-6E8A-4147-A177-3AD203B41FA5}">
                      <a16:colId xmlns:a16="http://schemas.microsoft.com/office/drawing/2014/main" val="1675328040"/>
                    </a:ext>
                  </a:extLst>
                </a:gridCol>
                <a:gridCol w="6746476">
                  <a:extLst>
                    <a:ext uri="{9D8B030D-6E8A-4147-A177-3AD203B41FA5}">
                      <a16:colId xmlns:a16="http://schemas.microsoft.com/office/drawing/2014/main" val="883906111"/>
                    </a:ext>
                  </a:extLst>
                </a:gridCol>
              </a:tblGrid>
              <a:tr h="1235782">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endParaRPr lang="en-GB" sz="1000" b="0" i="0">
                        <a:solidFill>
                          <a:schemeClr val="tx1"/>
                        </a:solidFill>
                        <a:latin typeface="Arial" panose="020B0604020202020204" pitchFamily="34" charset="0"/>
                      </a:endParaRPr>
                    </a:p>
                  </a:txBody>
                  <a:tcPr marL="36000" marR="36000" marT="36000" marB="36000" anchor="ctr">
                    <a:lnL w="28575" cmpd="sng">
                      <a:solidFill>
                        <a:srgbClr val="FFFFFF"/>
                      </a:solidFill>
                    </a:lnL>
                    <a:lnR w="28575" cap="flat" cmpd="sng" algn="ctr">
                      <a:solidFill>
                        <a:srgbClr val="FFFFFF"/>
                      </a:solidFill>
                      <a:prstDash val="solid"/>
                      <a:round/>
                      <a:headEnd type="none" w="med" len="med"/>
                      <a:tailEnd type="none" w="med" len="med"/>
                    </a:lnR>
                    <a:lnT w="28575" cmpd="sng">
                      <a:solidFill>
                        <a:srgbClr val="FFFFFF"/>
                      </a:solidFill>
                    </a:lnT>
                    <a:lnB w="12700" cap="flat" cmpd="sng" algn="ctr">
                      <a:solidFill>
                        <a:schemeClr val="bg2"/>
                      </a:solidFill>
                      <a:prstDash val="solid"/>
                      <a:round/>
                      <a:headEnd type="none" w="med" len="med"/>
                      <a:tailEnd type="none" w="med" len="med"/>
                    </a:lnB>
                    <a:noFill/>
                  </a:tcPr>
                </a:tc>
                <a:tc>
                  <a:txBody>
                    <a:bodyPr/>
                    <a:lstStyle/>
                    <a:p>
                      <a:pPr marL="180000" marR="0" lvl="0" indent="-108000" algn="l" defTabSz="914400" rtl="0" eaLnBrk="1" fontAlgn="auto" latinLnBrk="0" hangingPunct="1">
                        <a:lnSpc>
                          <a:spcPct val="100000"/>
                        </a:lnSpc>
                        <a:spcBef>
                          <a:spcPts val="800"/>
                        </a:spcBef>
                        <a:spcAft>
                          <a:spcPts val="0"/>
                        </a:spcAft>
                        <a:buClr>
                          <a:schemeClr val="accent2"/>
                        </a:buClr>
                        <a:buSzTx/>
                        <a:buFont typeface="Arial" panose="020B0604020202020204" pitchFamily="34" charset="0"/>
                        <a:buChar char=""/>
                        <a:tabLst/>
                        <a:defRPr/>
                      </a:pPr>
                      <a:r>
                        <a:rPr lang="en-GB" sz="1000" b="0" dirty="0" err="1">
                          <a:solidFill>
                            <a:schemeClr val="tx1"/>
                          </a:solidFill>
                          <a:effectLst/>
                          <a:latin typeface="+mn-lt"/>
                          <a:cs typeface="Arial"/>
                        </a:rPr>
                        <a:t>Texthelp</a:t>
                      </a:r>
                      <a:r>
                        <a:rPr lang="en-GB" sz="1000" b="0" dirty="0">
                          <a:solidFill>
                            <a:schemeClr val="tx1"/>
                          </a:solidFill>
                          <a:effectLst/>
                          <a:latin typeface="+mn-lt"/>
                          <a:cs typeface="Arial"/>
                        </a:rPr>
                        <a:t> is a leading global provider of literacy and numeracy assistive technologies merged with n2y, another leading US-focussed provider of technology to learners with special needs</a:t>
                      </a:r>
                    </a:p>
                    <a:p>
                      <a:pPr marL="180000" marR="0" lvl="0" indent="-108000" algn="l" defTabSz="914400" rtl="0" eaLnBrk="1" fontAlgn="auto" latinLnBrk="0" hangingPunct="1">
                        <a:lnSpc>
                          <a:spcPct val="100000"/>
                        </a:lnSpc>
                        <a:spcBef>
                          <a:spcPts val="800"/>
                        </a:spcBef>
                        <a:spcAft>
                          <a:spcPts val="0"/>
                        </a:spcAft>
                        <a:buClr>
                          <a:schemeClr val="accent2"/>
                        </a:buClr>
                        <a:buSzTx/>
                        <a:buFont typeface="Arial" panose="020B0604020202020204" pitchFamily="34" charset="0"/>
                        <a:buChar char=""/>
                        <a:tabLst/>
                        <a:defRPr/>
                      </a:pPr>
                      <a:r>
                        <a:rPr lang="en-GB" sz="1000" b="0" dirty="0">
                          <a:solidFill>
                            <a:schemeClr val="tx1"/>
                          </a:solidFill>
                          <a:effectLst/>
                          <a:latin typeface="+mn-lt"/>
                          <a:cs typeface="Arial"/>
                        </a:rPr>
                        <a:t>Both businesses realised the importance of ‘hitting the ground running’ with </a:t>
                      </a:r>
                      <a:r>
                        <a:rPr lang="en-GB" sz="1000" b="0" dirty="0">
                          <a:solidFill>
                            <a:schemeClr val="tx1"/>
                          </a:solidFill>
                          <a:latin typeface="+mn-lt"/>
                          <a:cs typeface="Arial"/>
                        </a:rPr>
                        <a:t>their</a:t>
                      </a:r>
                      <a:r>
                        <a:rPr lang="en-GB" sz="1000" b="0" dirty="0">
                          <a:solidFill>
                            <a:schemeClr val="tx1"/>
                          </a:solidFill>
                          <a:effectLst/>
                          <a:latin typeface="+mn-lt"/>
                          <a:cs typeface="Arial"/>
                        </a:rPr>
                        <a:t> integration activities and set Jan 2025 as the deadline for their North American orgs to be operating as one unit</a:t>
                      </a:r>
                    </a:p>
                    <a:p>
                      <a:pPr marL="180000" marR="0" lvl="0" indent="-108000" algn="l" defTabSz="914400" rtl="0" eaLnBrk="1" fontAlgn="auto" latinLnBrk="0" hangingPunct="1">
                        <a:lnSpc>
                          <a:spcPct val="100000"/>
                        </a:lnSpc>
                        <a:spcBef>
                          <a:spcPts val="800"/>
                        </a:spcBef>
                        <a:spcAft>
                          <a:spcPts val="0"/>
                        </a:spcAft>
                        <a:buClr>
                          <a:schemeClr val="accent2"/>
                        </a:buClr>
                        <a:buSzTx/>
                        <a:buFont typeface="Arial" panose="020B0604020202020204" pitchFamily="34" charset="0"/>
                        <a:buChar char=""/>
                        <a:tabLst/>
                        <a:defRPr/>
                      </a:pPr>
                      <a:r>
                        <a:rPr lang="en-GB" sz="1000" b="0" dirty="0">
                          <a:solidFill>
                            <a:schemeClr val="tx1"/>
                          </a:solidFill>
                          <a:effectLst/>
                          <a:latin typeface="+mn-lt"/>
                          <a:cs typeface="Arial"/>
                        </a:rPr>
                        <a:t>As part of this effort, </a:t>
                      </a:r>
                      <a:r>
                        <a:rPr lang="en-GB" sz="1000" b="0" dirty="0" err="1">
                          <a:solidFill>
                            <a:schemeClr val="tx1"/>
                          </a:solidFill>
                          <a:effectLst/>
                          <a:latin typeface="+mn-lt"/>
                          <a:cs typeface="Arial"/>
                        </a:rPr>
                        <a:t>Texthelp</a:t>
                      </a:r>
                      <a:r>
                        <a:rPr lang="en-GB" sz="1000" b="0" dirty="0">
                          <a:solidFill>
                            <a:schemeClr val="tx1"/>
                          </a:solidFill>
                          <a:effectLst/>
                          <a:latin typeface="+mn-lt"/>
                          <a:cs typeface="Arial"/>
                        </a:rPr>
                        <a:t> wished to redesign its data architecture and identify opportunities for data automation and AI</a:t>
                      </a:r>
                    </a:p>
                  </a:txBody>
                  <a:tcPr marL="36000" marR="36000" marT="36000" marB="36000" anchor="ctr">
                    <a:lnL w="28575" cap="flat" cmpd="sng" algn="ctr">
                      <a:solidFill>
                        <a:srgbClr val="FFFFFF"/>
                      </a:solidFill>
                      <a:prstDash val="solid"/>
                      <a:round/>
                      <a:headEnd type="none" w="med" len="med"/>
                      <a:tailEnd type="none" w="med" len="med"/>
                    </a:lnL>
                    <a:lnR w="28575" cmpd="sng">
                      <a:solidFill>
                        <a:srgbClr val="FFFFFF"/>
                      </a:solidFill>
                    </a:lnR>
                    <a:lnT w="28575" cmpd="sng">
                      <a:solidFill>
                        <a:srgbClr val="FFFFFF"/>
                      </a:solid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0665558"/>
                  </a:ext>
                </a:extLst>
              </a:tr>
              <a:tr h="1004660">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endParaRPr lang="en-GB" sz="1000" b="0" i="0">
                        <a:solidFill>
                          <a:schemeClr val="tx1"/>
                        </a:solidFill>
                        <a:latin typeface="Arial" panose="020B0604020202020204" pitchFamily="34" charset="0"/>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179705" indent="-107950">
                        <a:spcBef>
                          <a:spcPts val="800"/>
                        </a:spcBef>
                        <a:buClr>
                          <a:schemeClr val="accent2"/>
                        </a:buClr>
                        <a:buFont typeface="Arial" panose="020B0604020202020204" pitchFamily="34" charset="0"/>
                        <a:buChar char=""/>
                      </a:pPr>
                      <a:r>
                        <a:rPr lang="en-GB" sz="1000" dirty="0">
                          <a:solidFill>
                            <a:schemeClr val="tx1"/>
                          </a:solidFill>
                          <a:latin typeface="+mn-lt"/>
                          <a:cs typeface="Arial"/>
                        </a:rPr>
                        <a:t>Teneo proposed supporting Project Calypso during 2024, with a full range of integration activities, including:</a:t>
                      </a:r>
                    </a:p>
                    <a:p>
                      <a:pPr marL="323850" indent="-107950">
                        <a:spcBef>
                          <a:spcPts val="300"/>
                        </a:spcBef>
                        <a:buClr>
                          <a:schemeClr val="accent2"/>
                        </a:buClr>
                        <a:buFont typeface="Arial" panose="020B0604020202020204" pitchFamily="34" charset="0"/>
                        <a:buChar char="–"/>
                      </a:pPr>
                      <a:r>
                        <a:rPr lang="en-GB" sz="1000" b="1" dirty="0">
                          <a:solidFill>
                            <a:schemeClr val="tx1"/>
                          </a:solidFill>
                          <a:latin typeface="+mn-lt"/>
                          <a:cs typeface="Arial"/>
                        </a:rPr>
                        <a:t>Integration office</a:t>
                      </a:r>
                      <a:r>
                        <a:rPr lang="en-GB" sz="1000" dirty="0">
                          <a:solidFill>
                            <a:schemeClr val="tx1"/>
                          </a:solidFill>
                          <a:latin typeface="+mn-lt"/>
                          <a:cs typeface="Arial"/>
                        </a:rPr>
                        <a:t>: We facilitated and drove progress across each of the workstreams defined by management</a:t>
                      </a:r>
                    </a:p>
                    <a:p>
                      <a:pPr marL="323850" indent="-107950">
                        <a:spcBef>
                          <a:spcPts val="300"/>
                        </a:spcBef>
                        <a:buClr>
                          <a:schemeClr val="accent2"/>
                        </a:buClr>
                        <a:buFont typeface="Arial" panose="020B0604020202020204" pitchFamily="34" charset="0"/>
                        <a:buChar char="–"/>
                      </a:pPr>
                      <a:r>
                        <a:rPr lang="en-GB" sz="1000" b="1" dirty="0">
                          <a:solidFill>
                            <a:schemeClr val="tx1"/>
                          </a:solidFill>
                          <a:latin typeface="+mn-lt"/>
                          <a:cs typeface="Arial"/>
                        </a:rPr>
                        <a:t>Synergy realisation</a:t>
                      </a:r>
                      <a:r>
                        <a:rPr lang="en-GB" sz="1000" dirty="0">
                          <a:solidFill>
                            <a:schemeClr val="tx1"/>
                          </a:solidFill>
                          <a:latin typeface="+mn-lt"/>
                          <a:cs typeface="Arial"/>
                        </a:rPr>
                        <a:t>: Our team monitored and tracked the realisation of cost and revenue synergies</a:t>
                      </a:r>
                    </a:p>
                    <a:p>
                      <a:pPr marL="323850" indent="-107950">
                        <a:spcBef>
                          <a:spcPts val="300"/>
                        </a:spcBef>
                        <a:buClr>
                          <a:schemeClr val="accent2"/>
                        </a:buClr>
                        <a:buFont typeface="Arial" panose="020B0604020202020204" pitchFamily="34" charset="0"/>
                        <a:buChar char="–"/>
                      </a:pPr>
                      <a:r>
                        <a:rPr lang="en-GB" sz="1000" b="1" dirty="0">
                          <a:solidFill>
                            <a:schemeClr val="tx1"/>
                          </a:solidFill>
                          <a:latin typeface="+mn-lt"/>
                          <a:cs typeface="Arial"/>
                        </a:rPr>
                        <a:t>Light-touch organisational design: </a:t>
                      </a:r>
                      <a:r>
                        <a:rPr lang="en-GB" sz="1000" dirty="0">
                          <a:solidFill>
                            <a:schemeClr val="tx1"/>
                          </a:solidFill>
                          <a:latin typeface="+mn-lt"/>
                          <a:cs typeface="Arial"/>
                        </a:rPr>
                        <a:t>We leveraged our senior expertise in org design to ensure that the combined organisation has an optimal structure and achieved the synergy target</a:t>
                      </a:r>
                      <a:endParaRPr lang="en-GB" sz="1000" dirty="0">
                        <a:solidFill>
                          <a:schemeClr val="tx1"/>
                        </a:solidFill>
                        <a:latin typeface="Arial" panose="020B0604020202020204" pitchFamily="34" charset="0"/>
                        <a:cs typeface="Arial"/>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95012887"/>
                  </a:ext>
                </a:extLst>
              </a:tr>
              <a:tr h="1721705">
                <a:tc>
                  <a:txBody>
                    <a:bodyPr/>
                    <a:lstStyle/>
                    <a:p>
                      <a:pPr marL="180000" indent="-108000">
                        <a:lnSpc>
                          <a:spcPct val="100000"/>
                        </a:lnSpc>
                        <a:spcBef>
                          <a:spcPts val="800"/>
                        </a:spcBef>
                        <a:spcAft>
                          <a:spcPts val="0"/>
                        </a:spcAft>
                        <a:buClr>
                          <a:schemeClr val="accent2"/>
                        </a:buClr>
                        <a:buFont typeface="Arial" panose="020B0604020202020204" pitchFamily="34" charset="0"/>
                        <a:buChar char=""/>
                      </a:pPr>
                      <a:endParaRPr lang="en-GB" sz="1000" b="0" i="0">
                        <a:solidFill>
                          <a:schemeClr val="tx1"/>
                        </a:solidFill>
                        <a:latin typeface="Arial" panose="020B0604020202020204" pitchFamily="34" charset="0"/>
                      </a:endParaRP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28575" cmpd="sng">
                      <a:solidFill>
                        <a:srgbClr val="FFFFFF"/>
                      </a:solidFill>
                    </a:lnB>
                    <a:noFill/>
                  </a:tcPr>
                </a:tc>
                <a:tc>
                  <a:txBody>
                    <a:bodyPr/>
                    <a:lstStyle/>
                    <a:p>
                      <a:pPr marL="180000" marR="0" lvl="0" indent="-108000" algn="l" defTabSz="731342" rtl="0" eaLnBrk="1" fontAlgn="auto" latinLnBrk="0" hangingPunct="1">
                        <a:lnSpc>
                          <a:spcPct val="100000"/>
                        </a:lnSpc>
                        <a:spcBef>
                          <a:spcPts val="800"/>
                        </a:spcBef>
                        <a:spcAft>
                          <a:spcPts val="0"/>
                        </a:spcAft>
                        <a:buClr>
                          <a:schemeClr val="accent2"/>
                        </a:buClr>
                        <a:buSzTx/>
                        <a:buFont typeface="Arial" panose="020B0604020202020204" pitchFamily="34" charset="0"/>
                        <a:buChar char=""/>
                        <a:tabLst>
                          <a:tab pos="882253" algn="l"/>
                        </a:tabLst>
                        <a:defRPr/>
                      </a:pPr>
                      <a:r>
                        <a:rPr lang="en-GB" sz="1000" dirty="0">
                          <a:latin typeface="Arial" panose="020B0604020202020204" pitchFamily="34" charset="0"/>
                          <a:cs typeface="Arial" panose="020B0604020202020204" pitchFamily="34" charset="0"/>
                        </a:rPr>
                        <a:t>Teneo equipped the client with an integration plan for each workstream </a:t>
                      </a:r>
                      <a:r>
                        <a:rPr kumimoji="0" lang="en-GB" sz="1000" u="none" strike="noStrike" kern="1200" cap="none" spc="0" normalizeH="0" baseline="0" noProof="0" dirty="0">
                          <a:ln>
                            <a:noFill/>
                          </a:ln>
                          <a:effectLst/>
                          <a:uLnTx/>
                          <a:uFillTx/>
                          <a:latin typeface="Arial" panose="020B0604020202020204" pitchFamily="34" charset="0"/>
                          <a:ea typeface="+mn-ea"/>
                          <a:cs typeface="+mn-cs"/>
                        </a:rPr>
                        <a:t>with ‘</a:t>
                      </a:r>
                      <a:r>
                        <a:rPr lang="en-GB" sz="1000" dirty="0">
                          <a:latin typeface="Arial" panose="020B0604020202020204" pitchFamily="34" charset="0"/>
                        </a:rPr>
                        <a:t>c</a:t>
                      </a:r>
                      <a:r>
                        <a:rPr kumimoji="0" lang="en-GB" sz="1000" u="none" strike="noStrike" kern="1200" cap="none" spc="0" normalizeH="0" baseline="0" noProof="0" dirty="0">
                          <a:ln>
                            <a:noFill/>
                          </a:ln>
                          <a:effectLst/>
                          <a:uLnTx/>
                          <a:uFillTx/>
                          <a:latin typeface="Arial" panose="020B0604020202020204" pitchFamily="34" charset="0"/>
                          <a:ea typeface="+mn-ea"/>
                          <a:cs typeface="+mn-cs"/>
                        </a:rPr>
                        <a:t>risp summaries’ of workstream objectives, milestones and owners alongside workstream performance management</a:t>
                      </a:r>
                    </a:p>
                    <a:p>
                      <a:pPr marL="180000" indent="-108000" defTabSz="731342">
                        <a:spcBef>
                          <a:spcPts val="800"/>
                        </a:spcBef>
                        <a:buClr>
                          <a:schemeClr val="accent2"/>
                        </a:buClr>
                        <a:buFont typeface="Arial" panose="020B0604020202020204" pitchFamily="34" charset="0"/>
                        <a:buChar char=""/>
                        <a:tabLst>
                          <a:tab pos="882253" algn="l"/>
                        </a:tabLst>
                      </a:pPr>
                      <a:r>
                        <a:rPr lang="en-GB" sz="1000" dirty="0">
                          <a:latin typeface="Arial" panose="020B0604020202020204" pitchFamily="34" charset="0"/>
                          <a:cs typeface="Arial" panose="020B0604020202020204" pitchFamily="34" charset="0"/>
                        </a:rPr>
                        <a:t>We also provided a detailed analysis on the proposed org design, pinpointing areas for improvements, alongside a benefits model to track the cost saving</a:t>
                      </a:r>
                    </a:p>
                    <a:p>
                      <a:pPr marL="180000" marR="0" lvl="0" indent="-108000" algn="l" defTabSz="731342" rtl="0" eaLnBrk="1" fontAlgn="auto" latinLnBrk="0" hangingPunct="1">
                        <a:lnSpc>
                          <a:spcPct val="100000"/>
                        </a:lnSpc>
                        <a:spcBef>
                          <a:spcPts val="800"/>
                        </a:spcBef>
                        <a:spcAft>
                          <a:spcPts val="0"/>
                        </a:spcAft>
                        <a:buClr>
                          <a:schemeClr val="accent2"/>
                        </a:buClr>
                        <a:buSzTx/>
                        <a:buFont typeface="Arial" panose="020B0604020202020204" pitchFamily="34" charset="0"/>
                        <a:buChar char=""/>
                        <a:tabLst>
                          <a:tab pos="882253" algn="l"/>
                        </a:tabLst>
                        <a:defRPr/>
                      </a:pPr>
                      <a:r>
                        <a:rPr lang="en-GB" sz="1000" dirty="0">
                          <a:solidFill>
                            <a:schemeClr val="tx1"/>
                          </a:solidFill>
                          <a:latin typeface="+mn-lt"/>
                          <a:cs typeface="Arial"/>
                        </a:rPr>
                        <a:t>In partnership with our client’s Chief Data Officer, Teneo implemented a central data lake, including machine learning and AI to automate customer insight</a:t>
                      </a:r>
                    </a:p>
                    <a:p>
                      <a:pPr marL="324000" marR="0" lvl="0" indent="-108000" algn="l" defTabSz="731342" rtl="0" eaLnBrk="1" fontAlgn="auto" latinLnBrk="0" hangingPunct="1">
                        <a:lnSpc>
                          <a:spcPct val="100000"/>
                        </a:lnSpc>
                        <a:spcBef>
                          <a:spcPts val="300"/>
                        </a:spcBef>
                        <a:spcAft>
                          <a:spcPts val="0"/>
                        </a:spcAft>
                        <a:buClr>
                          <a:schemeClr val="accent2"/>
                        </a:buClr>
                        <a:buSzTx/>
                        <a:buFont typeface="Arial" panose="020B0604020202020204" pitchFamily="34" charset="0"/>
                        <a:buChar char="–"/>
                        <a:tabLst>
                          <a:tab pos="882253" algn="l"/>
                        </a:tabLst>
                        <a:defRPr/>
                      </a:pPr>
                      <a:r>
                        <a:rPr lang="en-GB" sz="1000" b="0" i="0" dirty="0">
                          <a:solidFill>
                            <a:schemeClr val="tx1"/>
                          </a:solidFill>
                          <a:latin typeface="Arial" panose="020B0604020202020204" pitchFamily="34" charset="0"/>
                          <a:cs typeface="Arial"/>
                        </a:rPr>
                        <a:t>This has been mobilised to improve customer insights but is being further developed to </a:t>
                      </a:r>
                      <a:r>
                        <a:rPr lang="en-GB" sz="1000" b="0" i="0" dirty="0">
                          <a:solidFill>
                            <a:schemeClr val="tx1"/>
                          </a:solidFill>
                          <a:latin typeface="Arial" panose="020B0604020202020204" pitchFamily="34" charset="0"/>
                          <a:cs typeface="Arial" panose="020B0604020202020204" pitchFamily="34" charset="0"/>
                        </a:rPr>
                        <a:t>productise data and implement further operational improvements</a:t>
                      </a:r>
                    </a:p>
                  </a:txBody>
                  <a:tcPr marL="36000" marR="36000" marT="36000" marB="36000" anchor="ctr">
                    <a:lnL w="28575" cmpd="sng">
                      <a:solidFill>
                        <a:srgbClr val="FFFFFF"/>
                      </a:solidFill>
                    </a:lnL>
                    <a:lnR w="28575" cmpd="sng">
                      <a:solidFill>
                        <a:srgbClr val="FFFFFF"/>
                      </a:solidFill>
                    </a:lnR>
                    <a:lnT w="12700" cap="flat" cmpd="sng" algn="ctr">
                      <a:solidFill>
                        <a:schemeClr val="bg2"/>
                      </a:solidFill>
                      <a:prstDash val="solid"/>
                      <a:round/>
                      <a:headEnd type="none" w="med" len="med"/>
                      <a:tailEnd type="none" w="med" len="med"/>
                    </a:lnT>
                    <a:lnB w="28575" cmpd="sng">
                      <a:solidFill>
                        <a:srgbClr val="FFFFFF"/>
                      </a:solidFill>
                    </a:lnB>
                    <a:noFill/>
                  </a:tcPr>
                </a:tc>
                <a:extLst>
                  <a:ext uri="{0D108BD9-81ED-4DB2-BD59-A6C34878D82A}">
                    <a16:rowId xmlns:a16="http://schemas.microsoft.com/office/drawing/2014/main" val="2361684639"/>
                  </a:ext>
                </a:extLst>
              </a:tr>
            </a:tbl>
          </a:graphicData>
        </a:graphic>
      </p:graphicFrame>
      <p:grpSp>
        <p:nvGrpSpPr>
          <p:cNvPr id="7" name="Group 6">
            <a:extLst>
              <a:ext uri="{FF2B5EF4-FFF2-40B4-BE49-F238E27FC236}">
                <a16:creationId xmlns:a16="http://schemas.microsoft.com/office/drawing/2014/main" id="{8A5A5F84-9709-5B94-2408-484E412FCB69}"/>
              </a:ext>
            </a:extLst>
          </p:cNvPr>
          <p:cNvGrpSpPr/>
          <p:nvPr/>
        </p:nvGrpSpPr>
        <p:grpSpPr>
          <a:xfrm>
            <a:off x="3837161" y="2946537"/>
            <a:ext cx="885715" cy="844631"/>
            <a:chOff x="3773153" y="3071559"/>
            <a:chExt cx="1028700" cy="980984"/>
          </a:xfrm>
        </p:grpSpPr>
        <p:sp>
          <p:nvSpPr>
            <p:cNvPr id="10" name="TextBox 9">
              <a:extLst>
                <a:ext uri="{FF2B5EF4-FFF2-40B4-BE49-F238E27FC236}">
                  <a16:creationId xmlns:a16="http://schemas.microsoft.com/office/drawing/2014/main" id="{AACA5DDE-79CC-F596-5323-90A138395838}"/>
                </a:ext>
              </a:extLst>
            </p:cNvPr>
            <p:cNvSpPr txBox="1"/>
            <p:nvPr/>
          </p:nvSpPr>
          <p:spPr>
            <a:xfrm>
              <a:off x="3773153" y="3867877"/>
              <a:ext cx="1028700" cy="184666"/>
            </a:xfrm>
            <a:prstGeom prst="rect">
              <a:avLst/>
            </a:prstGeom>
            <a:noFill/>
          </p:spPr>
          <p:txBody>
            <a:bodyPr vert="horz" wrap="square" lIns="0" tIns="0" rIns="0" bIns="0" rtlCol="0">
              <a:spAutoFit/>
            </a:bodyPr>
            <a:lstStyle/>
            <a:p>
              <a:pPr algn="ctr" eaLnBrk="0" fontAlgn="base" hangingPunct="0">
                <a:spcBef>
                  <a:spcPct val="0"/>
                </a:spcBef>
                <a:spcAft>
                  <a:spcPct val="0"/>
                </a:spcAft>
              </a:pPr>
              <a:r>
                <a:rPr lang="en-GB" sz="1200" b="1" err="1">
                  <a:solidFill>
                    <a:schemeClr val="accent2"/>
                  </a:solidFill>
                  <a:cs typeface="Arial" panose="020B0604020202020204" pitchFamily="34" charset="0"/>
                </a:rPr>
                <a:t>Teneo’s</a:t>
              </a:r>
              <a:r>
                <a:rPr lang="en-GB" sz="1200" b="1">
                  <a:solidFill>
                    <a:schemeClr val="accent2"/>
                  </a:solidFill>
                  <a:cs typeface="Arial" panose="020B0604020202020204" pitchFamily="34" charset="0"/>
                </a:rPr>
                <a:t> role</a:t>
              </a:r>
            </a:p>
          </p:txBody>
        </p:sp>
        <p:pic>
          <p:nvPicPr>
            <p:cNvPr id="11" name="Picture 10" descr="Icon&#10;&#10;Description automatically generated">
              <a:extLst>
                <a:ext uri="{FF2B5EF4-FFF2-40B4-BE49-F238E27FC236}">
                  <a16:creationId xmlns:a16="http://schemas.microsoft.com/office/drawing/2014/main" id="{91A7A74A-2E50-3CC0-5028-3CA9FD940B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0362" y="3071559"/>
              <a:ext cx="694282" cy="695635"/>
            </a:xfrm>
            <a:prstGeom prst="rect">
              <a:avLst/>
            </a:prstGeom>
          </p:spPr>
        </p:pic>
      </p:grpSp>
      <p:grpSp>
        <p:nvGrpSpPr>
          <p:cNvPr id="12" name="Group 11">
            <a:extLst>
              <a:ext uri="{FF2B5EF4-FFF2-40B4-BE49-F238E27FC236}">
                <a16:creationId xmlns:a16="http://schemas.microsoft.com/office/drawing/2014/main" id="{39C37E12-10FB-E318-DE0E-00DEAAF76829}"/>
              </a:ext>
            </a:extLst>
          </p:cNvPr>
          <p:cNvGrpSpPr/>
          <p:nvPr/>
        </p:nvGrpSpPr>
        <p:grpSpPr>
          <a:xfrm>
            <a:off x="3837161" y="4224333"/>
            <a:ext cx="885715" cy="825660"/>
            <a:chOff x="3773153" y="4319514"/>
            <a:chExt cx="1028700" cy="958950"/>
          </a:xfrm>
        </p:grpSpPr>
        <p:sp>
          <p:nvSpPr>
            <p:cNvPr id="13" name="TextBox 12">
              <a:extLst>
                <a:ext uri="{FF2B5EF4-FFF2-40B4-BE49-F238E27FC236}">
                  <a16:creationId xmlns:a16="http://schemas.microsoft.com/office/drawing/2014/main" id="{2008703A-F28C-146D-9E06-9539A67A417B}"/>
                </a:ext>
              </a:extLst>
            </p:cNvPr>
            <p:cNvSpPr txBox="1"/>
            <p:nvPr/>
          </p:nvSpPr>
          <p:spPr>
            <a:xfrm>
              <a:off x="3773153" y="5093798"/>
              <a:ext cx="1028700" cy="184666"/>
            </a:xfrm>
            <a:prstGeom prst="rect">
              <a:avLst/>
            </a:prstGeom>
            <a:noFill/>
          </p:spPr>
          <p:txBody>
            <a:bodyPr vert="horz" wrap="square" lIns="0" tIns="0" rIns="0" bIns="0" rtlCol="0">
              <a:spAutoFit/>
            </a:bodyPr>
            <a:lstStyle/>
            <a:p>
              <a:pPr algn="ctr" eaLnBrk="0" fontAlgn="base" hangingPunct="0">
                <a:spcBef>
                  <a:spcPct val="0"/>
                </a:spcBef>
                <a:spcAft>
                  <a:spcPct val="0"/>
                </a:spcAft>
              </a:pPr>
              <a:r>
                <a:rPr lang="en-GB" sz="1200" b="1">
                  <a:solidFill>
                    <a:schemeClr val="accent2"/>
                  </a:solidFill>
                  <a:cs typeface="Arial" panose="020B0604020202020204" pitchFamily="34" charset="0"/>
                </a:rPr>
                <a:t>Outcome</a:t>
              </a:r>
            </a:p>
          </p:txBody>
        </p:sp>
        <p:pic>
          <p:nvPicPr>
            <p:cNvPr id="14" name="Picture 13" descr="Icon&#10;&#10;Description automatically generated">
              <a:extLst>
                <a:ext uri="{FF2B5EF4-FFF2-40B4-BE49-F238E27FC236}">
                  <a16:creationId xmlns:a16="http://schemas.microsoft.com/office/drawing/2014/main" id="{89A214BB-CB35-CD29-3855-13EF185F531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9686" y="4319514"/>
              <a:ext cx="695635" cy="695635"/>
            </a:xfrm>
            <a:prstGeom prst="rect">
              <a:avLst/>
            </a:prstGeom>
          </p:spPr>
        </p:pic>
      </p:grpSp>
      <p:grpSp>
        <p:nvGrpSpPr>
          <p:cNvPr id="15" name="Group 14">
            <a:extLst>
              <a:ext uri="{FF2B5EF4-FFF2-40B4-BE49-F238E27FC236}">
                <a16:creationId xmlns:a16="http://schemas.microsoft.com/office/drawing/2014/main" id="{83EBCA88-77AB-0059-9AFA-406AB9559173}"/>
              </a:ext>
            </a:extLst>
          </p:cNvPr>
          <p:cNvGrpSpPr/>
          <p:nvPr/>
        </p:nvGrpSpPr>
        <p:grpSpPr>
          <a:xfrm>
            <a:off x="3837161" y="1785575"/>
            <a:ext cx="885715" cy="825660"/>
            <a:chOff x="987833" y="3132310"/>
            <a:chExt cx="1028700" cy="958950"/>
          </a:xfrm>
        </p:grpSpPr>
        <p:pic>
          <p:nvPicPr>
            <p:cNvPr id="16" name="Picture 15" descr="Text&#10;&#10;Description automatically generated">
              <a:extLst>
                <a:ext uri="{FF2B5EF4-FFF2-40B4-BE49-F238E27FC236}">
                  <a16:creationId xmlns:a16="http://schemas.microsoft.com/office/drawing/2014/main" id="{3A7F35A1-F9E0-ED83-4A67-1F645C59CF5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54783" y="3132310"/>
              <a:ext cx="694800" cy="694800"/>
            </a:xfrm>
            <a:prstGeom prst="rect">
              <a:avLst/>
            </a:prstGeom>
          </p:spPr>
        </p:pic>
        <p:sp>
          <p:nvSpPr>
            <p:cNvPr id="17" name="TextBox 16">
              <a:extLst>
                <a:ext uri="{FF2B5EF4-FFF2-40B4-BE49-F238E27FC236}">
                  <a16:creationId xmlns:a16="http://schemas.microsoft.com/office/drawing/2014/main" id="{D0FE030A-D5F2-131C-788C-4D30C70A2DEF}"/>
                </a:ext>
              </a:extLst>
            </p:cNvPr>
            <p:cNvSpPr txBox="1"/>
            <p:nvPr/>
          </p:nvSpPr>
          <p:spPr>
            <a:xfrm>
              <a:off x="987833" y="3906594"/>
              <a:ext cx="1028700" cy="184666"/>
            </a:xfrm>
            <a:prstGeom prst="rect">
              <a:avLst/>
            </a:prstGeom>
            <a:noFill/>
          </p:spPr>
          <p:txBody>
            <a:bodyPr vert="horz" wrap="square" lIns="0" tIns="0" rIns="0" bIns="0" rtlCol="0">
              <a:spAutoFit/>
            </a:bodyPr>
            <a:lstStyle/>
            <a:p>
              <a:pPr algn="ctr" eaLnBrk="0" fontAlgn="base" hangingPunct="0">
                <a:spcBef>
                  <a:spcPct val="0"/>
                </a:spcBef>
                <a:spcAft>
                  <a:spcPct val="0"/>
                </a:spcAft>
              </a:pPr>
              <a:r>
                <a:rPr lang="en-GB" sz="1200" b="1">
                  <a:solidFill>
                    <a:schemeClr val="accent2"/>
                  </a:solidFill>
                  <a:cs typeface="Arial" panose="020B0604020202020204" pitchFamily="34" charset="0"/>
                </a:rPr>
                <a:t>Context</a:t>
              </a:r>
            </a:p>
          </p:txBody>
        </p:sp>
      </p:grpSp>
    </p:spTree>
    <p:extLst>
      <p:ext uri="{BB962C8B-B14F-4D97-AF65-F5344CB8AC3E}">
        <p14:creationId xmlns:p14="http://schemas.microsoft.com/office/powerpoint/2010/main" val="3226264322"/>
      </p:ext>
    </p:extLst>
  </p:cSld>
  <p:clrMapOvr>
    <a:masterClrMapping/>
  </p:clrMapOvr>
</p:sld>
</file>

<file path=ppt/theme/theme1.xml><?xml version="1.0" encoding="utf-8"?>
<a:theme xmlns:a="http://schemas.openxmlformats.org/drawingml/2006/main" name="1_Teneo_Generic_Template_UKC">
  <a:themeElements>
    <a:clrScheme name="Teneo 2022">
      <a:dk1>
        <a:srgbClr val="000000"/>
      </a:dk1>
      <a:lt1>
        <a:srgbClr val="FFFFFF"/>
      </a:lt1>
      <a:dk2>
        <a:srgbClr val="0F0F0F"/>
      </a:dk2>
      <a:lt2>
        <a:srgbClr val="E6E7EB"/>
      </a:lt2>
      <a:accent1>
        <a:srgbClr val="051336"/>
      </a:accent1>
      <a:accent2>
        <a:srgbClr val="0D7DD4"/>
      </a:accent2>
      <a:accent3>
        <a:srgbClr val="7151F3"/>
      </a:accent3>
      <a:accent4>
        <a:srgbClr val="C0C4CD"/>
      </a:accent4>
      <a:accent5>
        <a:srgbClr val="9BA1AF"/>
      </a:accent5>
      <a:accent6>
        <a:srgbClr val="505A72"/>
      </a:accent6>
      <a:hlink>
        <a:srgbClr val="0D7DD3"/>
      </a:hlink>
      <a:folHlink>
        <a:srgbClr val="7151F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91440" bIns="9144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200" dirty="0" smtClean="0"/>
        </a:defPPr>
      </a:lstStyle>
    </a:txDef>
  </a:objectDefaults>
  <a:extraClrSchemeLst/>
  <a:custClrLst>
    <a:custClr name="Red Intense">
      <a:srgbClr val="DF3535"/>
    </a:custClr>
    <a:custClr name="Red Moderate">
      <a:srgbClr val="F27D7F"/>
    </a:custClr>
    <a:custClr name="Red Subtle">
      <a:srgbClr val="F9C7C7"/>
    </a:custClr>
    <a:custClr name="Amber Intense">
      <a:srgbClr val="F5C72E"/>
    </a:custClr>
    <a:custClr name="Amber Moderate">
      <a:srgbClr val="FBE28D"/>
    </a:custClr>
    <a:custClr name="Amber Subtle">
      <a:srgbClr val="FFF0BF"/>
    </a:custClr>
    <a:custClr name="Green Intense">
      <a:srgbClr val="00A996"/>
    </a:custClr>
    <a:custClr name="Green Moderate">
      <a:srgbClr val="7ACCC3"/>
    </a:custClr>
    <a:custClr name="Green Subtle">
      <a:srgbClr val="ACE5DF"/>
    </a:custClr>
    <a:custClr name="Blank">
      <a:srgbClr val="FFFFFF"/>
    </a:custClr>
    <a:custClr name="Saffron">
      <a:srgbClr val="F5C72E"/>
    </a:custClr>
    <a:custClr name="Tangerine">
      <a:srgbClr val="FB8B62"/>
    </a:custClr>
    <a:custClr name="Plum">
      <a:srgbClr val="610C50"/>
    </a:custClr>
  </a:custClrLst>
  <a:extLst>
    <a:ext uri="{05A4C25C-085E-4340-85A3-A5531E510DB2}">
      <thm15:themeFamily xmlns:thm15="http://schemas.microsoft.com/office/thememl/2012/main" name="Teneo_Master_Template-UKC  -  Read-Only" id="{8E5A8CD2-2072-49C7-AD5D-D7C360BEE496}" vid="{2D66420E-B77B-43A0-AEFB-EA0E30C2F5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E734955D34F0428275220C540B4E6B" ma:contentTypeVersion="18" ma:contentTypeDescription="Create a new document." ma:contentTypeScope="" ma:versionID="f880258e84e85672457cc760ec24ed87">
  <xsd:schema xmlns:xsd="http://www.w3.org/2001/XMLSchema" xmlns:xs="http://www.w3.org/2001/XMLSchema" xmlns:p="http://schemas.microsoft.com/office/2006/metadata/properties" xmlns:ns2="2a6df4b9-17cb-4ae2-ba96-a05b96e7d82e" xmlns:ns3="a5e5692e-1e06-415e-a6cb-605a0f104bb0" xmlns:ns4="24d29cc0-03e3-4b7c-a4fe-8b7db4640f6c" targetNamespace="http://schemas.microsoft.com/office/2006/metadata/properties" ma:root="true" ma:fieldsID="c345c58cdd2b02691eaf98e92f9c6947" ns2:_="" ns3:_="" ns4:_="">
    <xsd:import namespace="2a6df4b9-17cb-4ae2-ba96-a05b96e7d82e"/>
    <xsd:import namespace="a5e5692e-1e06-415e-a6cb-605a0f104bb0"/>
    <xsd:import namespace="24d29cc0-03e3-4b7c-a4fe-8b7db4640f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df4b9-17cb-4ae2-ba96-a05b96e7d8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466f28-1be1-4f4a-916b-5432040966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e5692e-1e06-415e-a6cb-605a0f104bb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d29cc0-03e3-4b7c-a4fe-8b7db4640f6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1a1fe94-f5a7-48fc-a44f-fc0edd6a986d}" ma:internalName="TaxCatchAll" ma:showField="CatchAllData" ma:web="a5e5692e-1e06-415e-a6cb-605a0f104b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5e5692e-1e06-415e-a6cb-605a0f104bb0">
      <UserInfo>
        <DisplayName>Samantha Tan</DisplayName>
        <AccountId>5819</AccountId>
        <AccountType/>
      </UserInfo>
      <UserInfo>
        <DisplayName>Yan Maria Mak</DisplayName>
        <AccountId>25274</AccountId>
        <AccountType/>
      </UserInfo>
      <UserInfo>
        <DisplayName>Georges Nehme</DisplayName>
        <AccountId>20386</AccountId>
        <AccountType/>
      </UserInfo>
    </SharedWithUsers>
    <lcf76f155ced4ddcb4097134ff3c332f xmlns="2a6df4b9-17cb-4ae2-ba96-a05b96e7d82e">
      <Terms xmlns="http://schemas.microsoft.com/office/infopath/2007/PartnerControls"/>
    </lcf76f155ced4ddcb4097134ff3c332f>
    <TaxCatchAll xmlns="24d29cc0-03e3-4b7c-a4fe-8b7db4640f6c" xsi:nil="true"/>
  </documentManagement>
</p:properties>
</file>

<file path=customXml/itemProps1.xml><?xml version="1.0" encoding="utf-8"?>
<ds:datastoreItem xmlns:ds="http://schemas.openxmlformats.org/officeDocument/2006/customXml" ds:itemID="{412BE8AC-0005-4C6E-B825-5CC7492B7178}">
  <ds:schemaRefs>
    <ds:schemaRef ds:uri="http://schemas.microsoft.com/sharepoint/v3/contenttype/forms"/>
  </ds:schemaRefs>
</ds:datastoreItem>
</file>

<file path=customXml/itemProps2.xml><?xml version="1.0" encoding="utf-8"?>
<ds:datastoreItem xmlns:ds="http://schemas.openxmlformats.org/officeDocument/2006/customXml" ds:itemID="{30B7A590-BFF7-4A64-B81E-17DEEF207DD0}">
  <ds:schemaRefs>
    <ds:schemaRef ds:uri="24d29cc0-03e3-4b7c-a4fe-8b7db4640f6c"/>
    <ds:schemaRef ds:uri="2a6df4b9-17cb-4ae2-ba96-a05b96e7d82e"/>
    <ds:schemaRef ds:uri="a5e5692e-1e06-415e-a6cb-605a0f104b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141EEB-611B-47B7-A102-83D6116B4029}">
  <ds:schemaRefs>
    <ds:schemaRef ds:uri="http://schemas.microsoft.com/office/2006/metadata/properties"/>
    <ds:schemaRef ds:uri="a5e5692e-1e06-415e-a6cb-605a0f104bb0"/>
    <ds:schemaRef ds:uri="http://www.w3.org/XML/1998/namespace"/>
    <ds:schemaRef ds:uri="24d29cc0-03e3-4b7c-a4fe-8b7db4640f6c"/>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2a6df4b9-17cb-4ae2-ba96-a05b96e7d82e"/>
  </ds:schemaRefs>
</ds:datastoreItem>
</file>

<file path=docMetadata/LabelInfo.xml><?xml version="1.0" encoding="utf-8"?>
<clbl:labelList xmlns:clbl="http://schemas.microsoft.com/office/2020/mipLabelMetadata">
  <clbl:label id="{3601ef95-4dea-4cfc-9a88-eaef968ce713}" enabled="0" method="" siteId="{3601ef95-4dea-4cfc-9a88-eaef968ce713}" removed="1"/>
</clbl:labelList>
</file>

<file path=docProps/app.xml><?xml version="1.0" encoding="utf-8"?>
<Properties xmlns="http://schemas.openxmlformats.org/officeDocument/2006/extended-properties" xmlns:vt="http://schemas.openxmlformats.org/officeDocument/2006/docPropsVTypes">
  <Template/>
  <TotalTime>405</TotalTime>
  <Words>1180</Words>
  <Application>Microsoft Office PowerPoint</Application>
  <PresentationFormat>Widescreen</PresentationFormat>
  <Paragraphs>59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Cambria</vt:lpstr>
      <vt:lpstr>Wingdings</vt:lpstr>
      <vt:lpstr>1_Teneo_Generic_Template_UKC</vt:lpstr>
      <vt:lpstr>Target operating model redesign and headcount cost reduction for a multi-national veterinary care provider</vt:lpstr>
      <vt:lpstr>Program delivery of a complex workplace transition for a FTSE 250 corporate</vt:lpstr>
      <vt:lpstr>Teneo led the post-merger integration of two technology services consultancies, safeguarding the transition and related synergies</vt:lpstr>
      <vt:lpstr>Teneo was asked to support the integration of Texthelp and n2y across the “first 100 days” through Project Calypso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brief and case studies</dc:title>
  <dc:creator>Alec Marshall</dc:creator>
  <cp:lastModifiedBy>Stephanie Lamb</cp:lastModifiedBy>
  <cp:revision>60</cp:revision>
  <dcterms:created xsi:type="dcterms:W3CDTF">2022-09-27T10:28:49Z</dcterms:created>
  <dcterms:modified xsi:type="dcterms:W3CDTF">2025-05-29T10:04:39Z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0x01010010E734955D34F0428275220C540B4E6B</vt:lpwstr>
  </property>
  <property fmtid="{D5CDD505-2E9C-101B-9397-08002B2CF9AE}" pid="3" name="MediaServiceImageTags">
    <vt:lpwstr/>
  </property>
</Properties>
</file>